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drawings/drawing2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drawings/drawing3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drawings/drawing4.xml" ContentType="application/vnd.openxmlformats-officedocument.drawingml.chartshap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50" r:id="rId1"/>
  </p:sldMasterIdLst>
  <p:notesMasterIdLst>
    <p:notesMasterId r:id="rId19"/>
  </p:notesMasterIdLst>
  <p:handoutMasterIdLst>
    <p:handoutMasterId r:id="rId20"/>
  </p:handoutMasterIdLst>
  <p:sldIdLst>
    <p:sldId id="752" r:id="rId2"/>
    <p:sldId id="856" r:id="rId3"/>
    <p:sldId id="800" r:id="rId4"/>
    <p:sldId id="801" r:id="rId5"/>
    <p:sldId id="864" r:id="rId6"/>
    <p:sldId id="796" r:id="rId7"/>
    <p:sldId id="855" r:id="rId8"/>
    <p:sldId id="861" r:id="rId9"/>
    <p:sldId id="805" r:id="rId10"/>
    <p:sldId id="862" r:id="rId11"/>
    <p:sldId id="845" r:id="rId12"/>
    <p:sldId id="860" r:id="rId13"/>
    <p:sldId id="844" r:id="rId14"/>
    <p:sldId id="811" r:id="rId15"/>
    <p:sldId id="813" r:id="rId16"/>
    <p:sldId id="849" r:id="rId17"/>
    <p:sldId id="846" r:id="rId18"/>
  </p:sldIdLst>
  <p:sldSz cx="9144000" cy="5143500" type="screen16x9"/>
  <p:notesSz cx="6797675" cy="9926638"/>
  <p:embeddedFontLst>
    <p:embeddedFont>
      <p:font typeface="NDSFrutiger 45 Light" panose="02000403040000020004" pitchFamily="2" charset="0"/>
      <p:regular r:id="rId21"/>
      <p:bold r:id="rId22"/>
      <p: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NDSFrutiger 55 Roman" panose="02000503040000020004" pitchFamily="2" charset="0"/>
      <p:regular r:id="rId28"/>
      <p:italic r:id="rId29"/>
    </p:embeddedFont>
    <p:embeddedFont>
      <p:font typeface="MS PGothic" panose="020B0600070205080204" pitchFamily="34" charset="-128"/>
      <p:regular r:id="rId30"/>
    </p:embeddedFont>
    <p:embeddedFont>
      <p:font typeface="Trebuchet MS" panose="020B0603020202020204" pitchFamily="34" charset="0"/>
      <p:regular r:id="rId31"/>
      <p:bold r:id="rId32"/>
      <p:italic r:id="rId33"/>
      <p:boldItalic r:id="rId34"/>
    </p:embeddedFont>
  </p:embeddedFont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003C"/>
    <a:srgbClr val="4993BD"/>
    <a:srgbClr val="009900"/>
    <a:srgbClr val="CCECFF"/>
    <a:srgbClr val="0099FF"/>
    <a:srgbClr val="66CCFF"/>
    <a:srgbClr val="99CCFF"/>
    <a:srgbClr val="65CBEB"/>
    <a:srgbClr val="CC6600"/>
    <a:srgbClr val="009A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0" autoAdjust="0"/>
    <p:restoredTop sz="93367" autoAdjust="0"/>
  </p:normalViewPr>
  <p:slideViewPr>
    <p:cSldViewPr>
      <p:cViewPr>
        <p:scale>
          <a:sx n="100" d="100"/>
          <a:sy n="100" d="100"/>
        </p:scale>
        <p:origin x="966" y="10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064"/>
    </p:cViewPr>
  </p:sorterViewPr>
  <p:notesViewPr>
    <p:cSldViewPr>
      <p:cViewPr varScale="1">
        <p:scale>
          <a:sx n="90" d="100"/>
          <a:sy n="90" d="100"/>
        </p:scale>
        <p:origin x="-3762" y="-114"/>
      </p:cViewPr>
      <p:guideLst>
        <p:guide orient="horz" pos="3127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-Arbeitsblat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-Arbeitsblat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-Arbeitsblat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-Arbeitsblat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5" Type="http://schemas.openxmlformats.org/officeDocument/2006/relationships/chartUserShapes" Target="../drawings/drawing3.xml"/><Relationship Id="rId4" Type="http://schemas.openxmlformats.org/officeDocument/2006/relationships/package" Target="../embeddings/Microsoft_Excel-Arbeitsblat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5" Type="http://schemas.openxmlformats.org/officeDocument/2006/relationships/chartUserShapes" Target="../drawings/drawing4.xml"/><Relationship Id="rId4" Type="http://schemas.openxmlformats.org/officeDocument/2006/relationships/package" Target="../embeddings/Microsoft_Excel-Arbeitsblat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6136482939632561E-2"/>
          <c:y val="0.17171296296296296"/>
          <c:w val="0.91330796150481186"/>
          <c:h val="0.7208876494604841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FFFF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Tabelle1!$A$13:$A$22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Tabelle1!$B$13:$B$22</c:f>
              <c:numCache>
                <c:formatCode>General</c:formatCode>
                <c:ptCount val="10"/>
                <c:pt idx="0">
                  <c:v>101500</c:v>
                </c:pt>
                <c:pt idx="1">
                  <c:v>105200</c:v>
                </c:pt>
                <c:pt idx="2">
                  <c:v>105300</c:v>
                </c:pt>
                <c:pt idx="3">
                  <c:v>104700</c:v>
                </c:pt>
                <c:pt idx="4">
                  <c:v>109500</c:v>
                </c:pt>
                <c:pt idx="5">
                  <c:v>108700</c:v>
                </c:pt>
                <c:pt idx="6">
                  <c:v>107600</c:v>
                </c:pt>
                <c:pt idx="7">
                  <c:v>108600</c:v>
                </c:pt>
                <c:pt idx="8">
                  <c:v>112000</c:v>
                </c:pt>
                <c:pt idx="9">
                  <c:v>111800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8C-4816-B044-66A688A719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536141008"/>
        <c:axId val="536132152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rgbClr val="E0003C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E0003C"/>
              </a:solidFill>
              <a:ln w="9525">
                <a:solidFill>
                  <a:srgbClr val="E0003C"/>
                </a:solidFill>
              </a:ln>
              <a:effectLst/>
            </c:spPr>
          </c:marker>
          <c:cat>
            <c:numRef>
              <c:f>Tabelle1!$A$13:$A$22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Tabelle1!$C$13:$C$22</c:f>
              <c:numCache>
                <c:formatCode>General</c:formatCode>
                <c:ptCount val="10"/>
                <c:pt idx="0">
                  <c:v>101500</c:v>
                </c:pt>
                <c:pt idx="1">
                  <c:v>105200</c:v>
                </c:pt>
                <c:pt idx="2">
                  <c:v>105300</c:v>
                </c:pt>
                <c:pt idx="3">
                  <c:v>104700</c:v>
                </c:pt>
                <c:pt idx="4">
                  <c:v>109500</c:v>
                </c:pt>
                <c:pt idx="5">
                  <c:v>108700</c:v>
                </c:pt>
                <c:pt idx="6">
                  <c:v>107600</c:v>
                </c:pt>
                <c:pt idx="7">
                  <c:v>108600</c:v>
                </c:pt>
                <c:pt idx="8">
                  <c:v>112000</c:v>
                </c:pt>
                <c:pt idx="9">
                  <c:v>111800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E8C-4816-B044-66A688A719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6141008"/>
        <c:axId val="536132152"/>
      </c:lineChart>
      <c:catAx>
        <c:axId val="536141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36132152"/>
        <c:crosses val="autoZero"/>
        <c:auto val="1"/>
        <c:lblAlgn val="ctr"/>
        <c:lblOffset val="100"/>
        <c:noMultiLvlLbl val="0"/>
      </c:catAx>
      <c:valAx>
        <c:axId val="536132152"/>
        <c:scaling>
          <c:orientation val="minMax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36141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6136482939632561E-2"/>
          <c:y val="0.17171296296296296"/>
          <c:w val="0.91330796150481186"/>
          <c:h val="0.7208876494604841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FFFF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E0003C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Tabelle1!$A$38:$A$47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Tabelle1!$B$38:$B$47</c:f>
              <c:numCache>
                <c:formatCode>General</c:formatCode>
                <c:ptCount val="10"/>
                <c:pt idx="0">
                  <c:v>12.9</c:v>
                </c:pt>
                <c:pt idx="1">
                  <c:v>13.1</c:v>
                </c:pt>
                <c:pt idx="2">
                  <c:v>14.9</c:v>
                </c:pt>
                <c:pt idx="3">
                  <c:v>15.2</c:v>
                </c:pt>
                <c:pt idx="4">
                  <c:v>17.399999999999999</c:v>
                </c:pt>
                <c:pt idx="5">
                  <c:v>18.399999999999999</c:v>
                </c:pt>
                <c:pt idx="6">
                  <c:v>19.600000000000001</c:v>
                </c:pt>
                <c:pt idx="7">
                  <c:v>21.9</c:v>
                </c:pt>
                <c:pt idx="8" formatCode="0.0">
                  <c:v>24</c:v>
                </c:pt>
                <c:pt idx="9">
                  <c:v>26.3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8F-406B-A0EE-300122EA86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536141008"/>
        <c:axId val="536132152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rgbClr val="E0003C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E0003C"/>
              </a:solidFill>
              <a:ln w="9525">
                <a:solidFill>
                  <a:schemeClr val="accent2"/>
                </a:solidFill>
              </a:ln>
              <a:effectLst/>
            </c:spPr>
          </c:marker>
          <c:val>
            <c:numRef>
              <c:f>Tabelle1!$C$38:$C$47</c:f>
              <c:numCache>
                <c:formatCode>General</c:formatCode>
                <c:ptCount val="10"/>
                <c:pt idx="0">
                  <c:v>12.9</c:v>
                </c:pt>
                <c:pt idx="1">
                  <c:v>13.1</c:v>
                </c:pt>
                <c:pt idx="2">
                  <c:v>14.9</c:v>
                </c:pt>
                <c:pt idx="3">
                  <c:v>15.2</c:v>
                </c:pt>
                <c:pt idx="4">
                  <c:v>17.399999999999999</c:v>
                </c:pt>
                <c:pt idx="5">
                  <c:v>18.399999999999999</c:v>
                </c:pt>
                <c:pt idx="6">
                  <c:v>19.600000000000001</c:v>
                </c:pt>
                <c:pt idx="7">
                  <c:v>21.9</c:v>
                </c:pt>
                <c:pt idx="8" formatCode="0.0">
                  <c:v>24</c:v>
                </c:pt>
                <c:pt idx="9">
                  <c:v>26.3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8F-406B-A0EE-300122EA86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6141008"/>
        <c:axId val="536132152"/>
      </c:lineChart>
      <c:catAx>
        <c:axId val="536141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36132152"/>
        <c:crosses val="autoZero"/>
        <c:auto val="1"/>
        <c:lblAlgn val="ctr"/>
        <c:lblOffset val="100"/>
        <c:noMultiLvlLbl val="0"/>
      </c:catAx>
      <c:valAx>
        <c:axId val="536132152"/>
        <c:scaling>
          <c:orientation val="minMax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36141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848713155459884"/>
          <c:y val="0.15749469214437367"/>
          <c:w val="0.81513397156290712"/>
          <c:h val="0.74877543173345373"/>
        </c:manualLayout>
      </c:layou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2016</c:v>
                </c:pt>
              </c:strCache>
            </c:strRef>
          </c:tx>
          <c:spPr>
            <a:ln w="158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Tabelle1!$A$2:$A$13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Mär</c:v>
                </c:pt>
                <c:pt idx="3">
                  <c:v>Apr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Tabelle1!$B$2:$B$13</c:f>
              <c:numCache>
                <c:formatCode>0.00</c:formatCode>
                <c:ptCount val="12"/>
                <c:pt idx="0">
                  <c:v>159700</c:v>
                </c:pt>
                <c:pt idx="1">
                  <c:v>160000</c:v>
                </c:pt>
                <c:pt idx="2">
                  <c:v>175000</c:v>
                </c:pt>
                <c:pt idx="3">
                  <c:v>165000</c:v>
                </c:pt>
                <c:pt idx="4">
                  <c:v>170000</c:v>
                </c:pt>
                <c:pt idx="5">
                  <c:v>165000</c:v>
                </c:pt>
                <c:pt idx="6">
                  <c:v>170000</c:v>
                </c:pt>
                <c:pt idx="7">
                  <c:v>165000</c:v>
                </c:pt>
                <c:pt idx="8">
                  <c:v>172000</c:v>
                </c:pt>
                <c:pt idx="9">
                  <c:v>170000</c:v>
                </c:pt>
                <c:pt idx="10">
                  <c:v>175000</c:v>
                </c:pt>
                <c:pt idx="11">
                  <c:v>180000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E3-4387-884B-E4FAA2AEA49F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2017</c:v>
                </c:pt>
              </c:strCache>
            </c:strRef>
          </c:tx>
          <c:spPr>
            <a:ln w="158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Tabelle1!$A$2:$A$13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Mär</c:v>
                </c:pt>
                <c:pt idx="3">
                  <c:v>Apr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Tabelle1!$C$2:$C$13</c:f>
              <c:numCache>
                <c:formatCode>0.00</c:formatCode>
                <c:ptCount val="12"/>
                <c:pt idx="0">
                  <c:v>173000</c:v>
                </c:pt>
                <c:pt idx="1">
                  <c:v>175500</c:v>
                </c:pt>
                <c:pt idx="2">
                  <c:v>179000</c:v>
                </c:pt>
                <c:pt idx="3">
                  <c:v>175000</c:v>
                </c:pt>
                <c:pt idx="4">
                  <c:v>170000</c:v>
                </c:pt>
                <c:pt idx="5">
                  <c:v>180000</c:v>
                </c:pt>
                <c:pt idx="6">
                  <c:v>178000</c:v>
                </c:pt>
                <c:pt idx="7">
                  <c:v>184270</c:v>
                </c:pt>
                <c:pt idx="8">
                  <c:v>180000</c:v>
                </c:pt>
                <c:pt idx="9">
                  <c:v>185000</c:v>
                </c:pt>
                <c:pt idx="10">
                  <c:v>189500</c:v>
                </c:pt>
                <c:pt idx="11">
                  <c:v>195000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E3-4387-884B-E4FAA2AEA49F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2018</c:v>
                </c:pt>
              </c:strCache>
            </c:strRef>
          </c:tx>
          <c:spPr>
            <a:ln w="158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Tabelle1!$A$2:$A$13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Mär</c:v>
                </c:pt>
                <c:pt idx="3">
                  <c:v>Apr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Tabelle1!$D$2:$D$13</c:f>
              <c:numCache>
                <c:formatCode>0.00</c:formatCode>
                <c:ptCount val="12"/>
                <c:pt idx="0">
                  <c:v>180000</c:v>
                </c:pt>
                <c:pt idx="1">
                  <c:v>182826.5</c:v>
                </c:pt>
                <c:pt idx="2">
                  <c:v>185000</c:v>
                </c:pt>
                <c:pt idx="3">
                  <c:v>185000</c:v>
                </c:pt>
                <c:pt idx="4">
                  <c:v>190000</c:v>
                </c:pt>
                <c:pt idx="5">
                  <c:v>190000</c:v>
                </c:pt>
                <c:pt idx="6">
                  <c:v>192200</c:v>
                </c:pt>
                <c:pt idx="7">
                  <c:v>195000</c:v>
                </c:pt>
                <c:pt idx="8">
                  <c:v>190000</c:v>
                </c:pt>
                <c:pt idx="9">
                  <c:v>190000</c:v>
                </c:pt>
                <c:pt idx="10">
                  <c:v>197000</c:v>
                </c:pt>
                <c:pt idx="11">
                  <c:v>210000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8E3-4387-884B-E4FAA2AEA49F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2019</c:v>
                </c:pt>
              </c:strCache>
            </c:strRef>
          </c:tx>
          <c:spPr>
            <a:ln w="158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Tabelle1!$A$2:$A$13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Mär</c:v>
                </c:pt>
                <c:pt idx="3">
                  <c:v>Apr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Tabelle1!$E$2:$E$13</c:f>
              <c:numCache>
                <c:formatCode>0.00</c:formatCode>
                <c:ptCount val="12"/>
                <c:pt idx="0">
                  <c:v>200000</c:v>
                </c:pt>
                <c:pt idx="1">
                  <c:v>200000</c:v>
                </c:pt>
                <c:pt idx="2">
                  <c:v>208000</c:v>
                </c:pt>
                <c:pt idx="3">
                  <c:v>210000</c:v>
                </c:pt>
                <c:pt idx="4">
                  <c:v>205000</c:v>
                </c:pt>
                <c:pt idx="5">
                  <c:v>219000</c:v>
                </c:pt>
                <c:pt idx="6">
                  <c:v>215000</c:v>
                </c:pt>
                <c:pt idx="7">
                  <c:v>220000</c:v>
                </c:pt>
                <c:pt idx="8">
                  <c:v>220000</c:v>
                </c:pt>
                <c:pt idx="9">
                  <c:v>220000</c:v>
                </c:pt>
                <c:pt idx="10">
                  <c:v>230000</c:v>
                </c:pt>
                <c:pt idx="11">
                  <c:v>229000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8E3-4387-884B-E4FAA2AEA49F}"/>
            </c:ext>
          </c:extLst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2020</c:v>
                </c:pt>
              </c:strCache>
            </c:strRef>
          </c:tx>
          <c:spPr>
            <a:ln w="412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Tabelle1!$A$2:$A$13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Mär</c:v>
                </c:pt>
                <c:pt idx="3">
                  <c:v>Apr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Tabelle1!$F$2:$F$13</c:f>
              <c:numCache>
                <c:formatCode>0.00</c:formatCode>
                <c:ptCount val="12"/>
                <c:pt idx="0">
                  <c:v>225000</c:v>
                </c:pt>
                <c:pt idx="1">
                  <c:v>235000</c:v>
                </c:pt>
                <c:pt idx="2">
                  <c:v>229500</c:v>
                </c:pt>
                <c:pt idx="3">
                  <c:v>230000</c:v>
                </c:pt>
                <c:pt idx="4">
                  <c:v>235000</c:v>
                </c:pt>
                <c:pt idx="5">
                  <c:v>239000</c:v>
                </c:pt>
                <c:pt idx="6">
                  <c:v>242000</c:v>
                </c:pt>
                <c:pt idx="7">
                  <c:v>249000</c:v>
                </c:pt>
                <c:pt idx="8">
                  <c:v>249000</c:v>
                </c:pt>
                <c:pt idx="9">
                  <c:v>248000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8E3-4387-884B-E4FAA2AEA4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4260312"/>
        <c:axId val="714260968"/>
      </c:lineChart>
      <c:catAx>
        <c:axId val="714260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14260968"/>
        <c:crosses val="autoZero"/>
        <c:auto val="1"/>
        <c:lblAlgn val="ctr"/>
        <c:lblOffset val="100"/>
        <c:noMultiLvlLbl val="0"/>
      </c:catAx>
      <c:valAx>
        <c:axId val="71426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14260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326139088729017"/>
          <c:y val="0.67356637745122627"/>
          <c:w val="0.60776978417266192"/>
          <c:h val="7.16565524850795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971015313733264"/>
          <c:y val="0.15749469214437367"/>
          <c:w val="0.84391094998017335"/>
          <c:h val="0.74877543173345373"/>
        </c:manualLayout>
      </c:layout>
      <c:lineChart>
        <c:grouping val="standard"/>
        <c:varyColors val="0"/>
        <c:ser>
          <c:idx val="0"/>
          <c:order val="0"/>
          <c:tx>
            <c:strRef>
              <c:f>Tabelle1!$B$57</c:f>
              <c:strCache>
                <c:ptCount val="1"/>
                <c:pt idx="0">
                  <c:v>2016</c:v>
                </c:pt>
              </c:strCache>
            </c:strRef>
          </c:tx>
          <c:spPr>
            <a:ln w="158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Tabelle1!$A$58:$A$69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Mär</c:v>
                </c:pt>
                <c:pt idx="3">
                  <c:v>Apr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Tabelle1!$B$58:$B$69</c:f>
              <c:numCache>
                <c:formatCode>0</c:formatCode>
                <c:ptCount val="12"/>
                <c:pt idx="0">
                  <c:v>4215</c:v>
                </c:pt>
                <c:pt idx="1">
                  <c:v>5339</c:v>
                </c:pt>
                <c:pt idx="2">
                  <c:v>5765</c:v>
                </c:pt>
                <c:pt idx="3">
                  <c:v>5465</c:v>
                </c:pt>
                <c:pt idx="4">
                  <c:v>5317</c:v>
                </c:pt>
                <c:pt idx="5">
                  <c:v>5961</c:v>
                </c:pt>
                <c:pt idx="6">
                  <c:v>4818</c:v>
                </c:pt>
                <c:pt idx="7">
                  <c:v>5674</c:v>
                </c:pt>
                <c:pt idx="8">
                  <c:v>5687</c:v>
                </c:pt>
                <c:pt idx="9">
                  <c:v>4936</c:v>
                </c:pt>
                <c:pt idx="10">
                  <c:v>5598</c:v>
                </c:pt>
                <c:pt idx="11">
                  <c:v>5625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97-4076-93A3-4F2842F6DFCA}"/>
            </c:ext>
          </c:extLst>
        </c:ser>
        <c:ser>
          <c:idx val="1"/>
          <c:order val="1"/>
          <c:tx>
            <c:strRef>
              <c:f>Tabelle1!$C$57</c:f>
              <c:strCache>
                <c:ptCount val="1"/>
                <c:pt idx="0">
                  <c:v>2017</c:v>
                </c:pt>
              </c:strCache>
            </c:strRef>
          </c:tx>
          <c:spPr>
            <a:ln w="158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Tabelle1!$A$58:$A$69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Mär</c:v>
                </c:pt>
                <c:pt idx="3">
                  <c:v>Apr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Tabelle1!$C$58:$C$69</c:f>
              <c:numCache>
                <c:formatCode>0</c:formatCode>
                <c:ptCount val="12"/>
                <c:pt idx="0">
                  <c:v>4538</c:v>
                </c:pt>
                <c:pt idx="1">
                  <c:v>4816</c:v>
                </c:pt>
                <c:pt idx="2">
                  <c:v>6031</c:v>
                </c:pt>
                <c:pt idx="3">
                  <c:v>4789</c:v>
                </c:pt>
                <c:pt idx="4">
                  <c:v>5434</c:v>
                </c:pt>
                <c:pt idx="5">
                  <c:v>5774</c:v>
                </c:pt>
                <c:pt idx="6">
                  <c:v>5009</c:v>
                </c:pt>
                <c:pt idx="7">
                  <c:v>5920</c:v>
                </c:pt>
                <c:pt idx="8">
                  <c:v>5515</c:v>
                </c:pt>
                <c:pt idx="9">
                  <c:v>4793</c:v>
                </c:pt>
                <c:pt idx="10">
                  <c:v>5729</c:v>
                </c:pt>
                <c:pt idx="11">
                  <c:v>5467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97-4076-93A3-4F2842F6DFCA}"/>
            </c:ext>
          </c:extLst>
        </c:ser>
        <c:ser>
          <c:idx val="2"/>
          <c:order val="2"/>
          <c:tx>
            <c:strRef>
              <c:f>Tabelle1!$D$57</c:f>
              <c:strCache>
                <c:ptCount val="1"/>
                <c:pt idx="0">
                  <c:v>2018</c:v>
                </c:pt>
              </c:strCache>
            </c:strRef>
          </c:tx>
          <c:spPr>
            <a:ln w="158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Tabelle1!$A$58:$A$69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Mär</c:v>
                </c:pt>
                <c:pt idx="3">
                  <c:v>Apr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Tabelle1!$D$58:$D$69</c:f>
              <c:numCache>
                <c:formatCode>0</c:formatCode>
                <c:ptCount val="12"/>
                <c:pt idx="0">
                  <c:v>4613</c:v>
                </c:pt>
                <c:pt idx="1">
                  <c:v>4952</c:v>
                </c:pt>
                <c:pt idx="2">
                  <c:v>5562</c:v>
                </c:pt>
                <c:pt idx="3">
                  <c:v>5247</c:v>
                </c:pt>
                <c:pt idx="4">
                  <c:v>5558</c:v>
                </c:pt>
                <c:pt idx="5">
                  <c:v>5758</c:v>
                </c:pt>
                <c:pt idx="6">
                  <c:v>5344</c:v>
                </c:pt>
                <c:pt idx="7">
                  <c:v>5938</c:v>
                </c:pt>
                <c:pt idx="8">
                  <c:v>5341</c:v>
                </c:pt>
                <c:pt idx="9">
                  <c:v>5566</c:v>
                </c:pt>
                <c:pt idx="10">
                  <c:v>5991</c:v>
                </c:pt>
                <c:pt idx="11">
                  <c:v>5376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897-4076-93A3-4F2842F6DFCA}"/>
            </c:ext>
          </c:extLst>
        </c:ser>
        <c:ser>
          <c:idx val="3"/>
          <c:order val="3"/>
          <c:tx>
            <c:strRef>
              <c:f>Tabelle1!$E$57</c:f>
              <c:strCache>
                <c:ptCount val="1"/>
                <c:pt idx="0">
                  <c:v>2019</c:v>
                </c:pt>
              </c:strCache>
            </c:strRef>
          </c:tx>
          <c:spPr>
            <a:ln w="158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Tabelle1!$A$58:$A$69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Mär</c:v>
                </c:pt>
                <c:pt idx="3">
                  <c:v>Apr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Tabelle1!$E$58:$E$69</c:f>
              <c:numCache>
                <c:formatCode>0</c:formatCode>
                <c:ptCount val="12"/>
                <c:pt idx="0">
                  <c:v>4624</c:v>
                </c:pt>
                <c:pt idx="1">
                  <c:v>5166</c:v>
                </c:pt>
                <c:pt idx="2">
                  <c:v>6012</c:v>
                </c:pt>
                <c:pt idx="3">
                  <c:v>5717</c:v>
                </c:pt>
                <c:pt idx="4">
                  <c:v>5733</c:v>
                </c:pt>
                <c:pt idx="5">
                  <c:v>5602</c:v>
                </c:pt>
                <c:pt idx="6">
                  <c:v>5954</c:v>
                </c:pt>
                <c:pt idx="7">
                  <c:v>6147</c:v>
                </c:pt>
                <c:pt idx="8">
                  <c:v>5829</c:v>
                </c:pt>
                <c:pt idx="9">
                  <c:v>5752</c:v>
                </c:pt>
                <c:pt idx="10">
                  <c:v>6002</c:v>
                </c:pt>
                <c:pt idx="11">
                  <c:v>5605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897-4076-93A3-4F2842F6DFCA}"/>
            </c:ext>
          </c:extLst>
        </c:ser>
        <c:ser>
          <c:idx val="4"/>
          <c:order val="4"/>
          <c:tx>
            <c:strRef>
              <c:f>Tabelle1!$F$57</c:f>
              <c:strCache>
                <c:ptCount val="1"/>
                <c:pt idx="0">
                  <c:v>2020</c:v>
                </c:pt>
              </c:strCache>
            </c:strRef>
          </c:tx>
          <c:spPr>
            <a:ln w="412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Tabelle1!$A$58:$A$69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Mär</c:v>
                </c:pt>
                <c:pt idx="3">
                  <c:v>Apr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Tabelle1!$F$58:$F$69</c:f>
              <c:numCache>
                <c:formatCode>0</c:formatCode>
                <c:ptCount val="12"/>
                <c:pt idx="0">
                  <c:v>4822</c:v>
                </c:pt>
                <c:pt idx="1">
                  <c:v>5554</c:v>
                </c:pt>
                <c:pt idx="2">
                  <c:v>6081</c:v>
                </c:pt>
                <c:pt idx="3">
                  <c:v>5054</c:v>
                </c:pt>
                <c:pt idx="4">
                  <c:v>4874</c:v>
                </c:pt>
                <c:pt idx="5">
                  <c:v>5532</c:v>
                </c:pt>
                <c:pt idx="6">
                  <c:v>6654</c:v>
                </c:pt>
                <c:pt idx="7">
                  <c:v>5355</c:v>
                </c:pt>
                <c:pt idx="8">
                  <c:v>5773</c:v>
                </c:pt>
                <c:pt idx="9">
                  <c:v>6042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897-4076-93A3-4F2842F6DF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4260312"/>
        <c:axId val="714260968"/>
      </c:lineChart>
      <c:catAx>
        <c:axId val="714260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14260968"/>
        <c:crosses val="autoZero"/>
        <c:auto val="1"/>
        <c:lblAlgn val="ctr"/>
        <c:lblOffset val="100"/>
        <c:noMultiLvlLbl val="0"/>
      </c:catAx>
      <c:valAx>
        <c:axId val="71426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14260312"/>
        <c:crosses val="autoZero"/>
        <c:crossBetween val="between"/>
      </c:valAx>
      <c:spPr>
        <a:noFill/>
        <a:ln>
          <a:solidFill>
            <a:srgbClr val="FFFFFF">
              <a:lumMod val="75000"/>
            </a:srgbClr>
          </a:solidFill>
        </a:ln>
        <a:effectLst/>
      </c:spPr>
    </c:plotArea>
    <c:legend>
      <c:legendPos val="b"/>
      <c:layout>
        <c:manualLayout>
          <c:xMode val="edge"/>
          <c:yMode val="edge"/>
          <c:x val="0.22299105532335051"/>
          <c:y val="0.60889043299080226"/>
          <c:w val="0.60776978417266192"/>
          <c:h val="7.16565524850795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848713155459884"/>
          <c:y val="0.15749469214437367"/>
          <c:w val="0.81513397156290712"/>
          <c:h val="0.74877543173345373"/>
        </c:manualLayout>
      </c:layout>
      <c:lineChart>
        <c:grouping val="standard"/>
        <c:varyColors val="0"/>
        <c:ser>
          <c:idx val="0"/>
          <c:order val="0"/>
          <c:tx>
            <c:strRef>
              <c:f>Tabelle1!$B$29</c:f>
              <c:strCache>
                <c:ptCount val="1"/>
                <c:pt idx="0">
                  <c:v>2016</c:v>
                </c:pt>
              </c:strCache>
            </c:strRef>
          </c:tx>
          <c:spPr>
            <a:ln w="158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Tabelle1!$A$30:$A$41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Mär</c:v>
                </c:pt>
                <c:pt idx="3">
                  <c:v>Apr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Tabelle1!$B$30:$B$41</c:f>
              <c:numCache>
                <c:formatCode>0.00</c:formatCode>
                <c:ptCount val="12"/>
                <c:pt idx="0">
                  <c:v>2586.59</c:v>
                </c:pt>
                <c:pt idx="1">
                  <c:v>2505.9699999999998</c:v>
                </c:pt>
                <c:pt idx="2">
                  <c:v>2513.79</c:v>
                </c:pt>
                <c:pt idx="3">
                  <c:v>2728.74</c:v>
                </c:pt>
                <c:pt idx="4">
                  <c:v>2739.73</c:v>
                </c:pt>
                <c:pt idx="5">
                  <c:v>2720.5550000000003</c:v>
                </c:pt>
                <c:pt idx="6">
                  <c:v>2531.415</c:v>
                </c:pt>
                <c:pt idx="7">
                  <c:v>2621.7849999999999</c:v>
                </c:pt>
                <c:pt idx="8">
                  <c:v>2647.78</c:v>
                </c:pt>
                <c:pt idx="9">
                  <c:v>2640.43</c:v>
                </c:pt>
                <c:pt idx="10">
                  <c:v>2604.6</c:v>
                </c:pt>
                <c:pt idx="11">
                  <c:v>2583.0150000000003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C3-44A6-8B89-135808D929B1}"/>
            </c:ext>
          </c:extLst>
        </c:ser>
        <c:ser>
          <c:idx val="1"/>
          <c:order val="1"/>
          <c:tx>
            <c:strRef>
              <c:f>Tabelle1!$C$29</c:f>
              <c:strCache>
                <c:ptCount val="1"/>
                <c:pt idx="0">
                  <c:v>2017</c:v>
                </c:pt>
              </c:strCache>
            </c:strRef>
          </c:tx>
          <c:spPr>
            <a:ln w="158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Tabelle1!$A$30:$A$41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Mär</c:v>
                </c:pt>
                <c:pt idx="3">
                  <c:v>Apr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Tabelle1!$C$30:$C$41</c:f>
              <c:numCache>
                <c:formatCode>0.00</c:formatCode>
                <c:ptCount val="12"/>
                <c:pt idx="0">
                  <c:v>2760.2200000000003</c:v>
                </c:pt>
                <c:pt idx="1">
                  <c:v>2678.2799999999997</c:v>
                </c:pt>
                <c:pt idx="2">
                  <c:v>2633.605</c:v>
                </c:pt>
                <c:pt idx="3">
                  <c:v>2714.29</c:v>
                </c:pt>
                <c:pt idx="4">
                  <c:v>2756.69</c:v>
                </c:pt>
                <c:pt idx="5">
                  <c:v>2710.2349999999997</c:v>
                </c:pt>
                <c:pt idx="6">
                  <c:v>2802.2</c:v>
                </c:pt>
                <c:pt idx="7">
                  <c:v>2821.03</c:v>
                </c:pt>
                <c:pt idx="8">
                  <c:v>2799.2849999999999</c:v>
                </c:pt>
                <c:pt idx="9">
                  <c:v>2647.66</c:v>
                </c:pt>
                <c:pt idx="10">
                  <c:v>2652.86</c:v>
                </c:pt>
                <c:pt idx="11">
                  <c:v>2658.2849999999999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C3-44A6-8B89-135808D929B1}"/>
            </c:ext>
          </c:extLst>
        </c:ser>
        <c:ser>
          <c:idx val="2"/>
          <c:order val="2"/>
          <c:tx>
            <c:strRef>
              <c:f>Tabelle1!$D$29</c:f>
              <c:strCache>
                <c:ptCount val="1"/>
                <c:pt idx="0">
                  <c:v>2018</c:v>
                </c:pt>
              </c:strCache>
            </c:strRef>
          </c:tx>
          <c:spPr>
            <a:ln w="158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Tabelle1!$A$30:$A$41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Mär</c:v>
                </c:pt>
                <c:pt idx="3">
                  <c:v>Apr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Tabelle1!$D$30:$D$41</c:f>
              <c:numCache>
                <c:formatCode>0.00</c:formatCode>
                <c:ptCount val="12"/>
                <c:pt idx="0">
                  <c:v>2651.38</c:v>
                </c:pt>
                <c:pt idx="1">
                  <c:v>2583.6999999999998</c:v>
                </c:pt>
                <c:pt idx="2">
                  <c:v>2666.67</c:v>
                </c:pt>
                <c:pt idx="3">
                  <c:v>2820.75</c:v>
                </c:pt>
                <c:pt idx="4">
                  <c:v>2805.11</c:v>
                </c:pt>
                <c:pt idx="5">
                  <c:v>2883.33</c:v>
                </c:pt>
                <c:pt idx="6">
                  <c:v>2745.48</c:v>
                </c:pt>
                <c:pt idx="7">
                  <c:v>2906.25</c:v>
                </c:pt>
                <c:pt idx="8">
                  <c:v>2876.87</c:v>
                </c:pt>
                <c:pt idx="9">
                  <c:v>2763.74</c:v>
                </c:pt>
                <c:pt idx="10">
                  <c:v>2922.0250000000001</c:v>
                </c:pt>
                <c:pt idx="11">
                  <c:v>2964.6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FC3-44A6-8B89-135808D929B1}"/>
            </c:ext>
          </c:extLst>
        </c:ser>
        <c:ser>
          <c:idx val="3"/>
          <c:order val="3"/>
          <c:tx>
            <c:strRef>
              <c:f>Tabelle1!$E$29</c:f>
              <c:strCache>
                <c:ptCount val="1"/>
                <c:pt idx="0">
                  <c:v>2019</c:v>
                </c:pt>
              </c:strCache>
            </c:strRef>
          </c:tx>
          <c:spPr>
            <a:ln w="158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Tabelle1!$A$30:$A$41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Mär</c:v>
                </c:pt>
                <c:pt idx="3">
                  <c:v>Apr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Tabelle1!$E$30:$E$41</c:f>
              <c:numCache>
                <c:formatCode>0.00</c:formatCode>
                <c:ptCount val="12"/>
                <c:pt idx="0">
                  <c:v>2727.27</c:v>
                </c:pt>
                <c:pt idx="1">
                  <c:v>2849.29</c:v>
                </c:pt>
                <c:pt idx="2">
                  <c:v>2956.06</c:v>
                </c:pt>
                <c:pt idx="3">
                  <c:v>3045.35</c:v>
                </c:pt>
                <c:pt idx="4">
                  <c:v>2862.75</c:v>
                </c:pt>
                <c:pt idx="5">
                  <c:v>2936.91</c:v>
                </c:pt>
                <c:pt idx="6">
                  <c:v>3013.46</c:v>
                </c:pt>
                <c:pt idx="7">
                  <c:v>2959.74</c:v>
                </c:pt>
                <c:pt idx="8">
                  <c:v>2950.4049999999997</c:v>
                </c:pt>
                <c:pt idx="9">
                  <c:v>3093.15</c:v>
                </c:pt>
                <c:pt idx="10">
                  <c:v>2999.2650000000003</c:v>
                </c:pt>
                <c:pt idx="11">
                  <c:v>3182.64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FC3-44A6-8B89-135808D929B1}"/>
            </c:ext>
          </c:extLst>
        </c:ser>
        <c:ser>
          <c:idx val="4"/>
          <c:order val="4"/>
          <c:tx>
            <c:strRef>
              <c:f>Tabelle1!$F$29</c:f>
              <c:strCache>
                <c:ptCount val="1"/>
                <c:pt idx="0">
                  <c:v>2020</c:v>
                </c:pt>
              </c:strCache>
            </c:strRef>
          </c:tx>
          <c:spPr>
            <a:ln w="412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Tabelle1!$A$30:$A$41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Mär</c:v>
                </c:pt>
                <c:pt idx="3">
                  <c:v>Apr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Tabelle1!$F$30:$F$41</c:f>
              <c:numCache>
                <c:formatCode>0.00</c:formatCode>
                <c:ptCount val="12"/>
                <c:pt idx="0">
                  <c:v>3090.8</c:v>
                </c:pt>
                <c:pt idx="1">
                  <c:v>3089.09</c:v>
                </c:pt>
                <c:pt idx="2">
                  <c:v>3172.8599999999997</c:v>
                </c:pt>
                <c:pt idx="3">
                  <c:v>3148.7550000000001</c:v>
                </c:pt>
                <c:pt idx="4">
                  <c:v>3025.6550000000002</c:v>
                </c:pt>
                <c:pt idx="5">
                  <c:v>3069.49</c:v>
                </c:pt>
                <c:pt idx="6">
                  <c:v>3309.59</c:v>
                </c:pt>
                <c:pt idx="7">
                  <c:v>3300</c:v>
                </c:pt>
                <c:pt idx="8">
                  <c:v>3292.21</c:v>
                </c:pt>
                <c:pt idx="9">
                  <c:v>3225.45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FC3-44A6-8B89-135808D929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4260312"/>
        <c:axId val="714260968"/>
      </c:lineChart>
      <c:catAx>
        <c:axId val="714260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14260968"/>
        <c:crosses val="autoZero"/>
        <c:auto val="1"/>
        <c:lblAlgn val="ctr"/>
        <c:lblOffset val="100"/>
        <c:noMultiLvlLbl val="0"/>
      </c:catAx>
      <c:valAx>
        <c:axId val="71426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14260312"/>
        <c:crosses val="autoZero"/>
        <c:crossBetween val="between"/>
      </c:valAx>
      <c:spPr>
        <a:noFill/>
        <a:ln>
          <a:solidFill>
            <a:srgbClr val="FFFFFF">
              <a:lumMod val="75000"/>
            </a:srgbClr>
          </a:solidFill>
        </a:ln>
        <a:effectLst/>
      </c:spPr>
    </c:plotArea>
    <c:legend>
      <c:legendPos val="b"/>
      <c:layout>
        <c:manualLayout>
          <c:xMode val="edge"/>
          <c:yMode val="edge"/>
          <c:x val="0.24647482014388489"/>
          <c:y val="0.60562582543424115"/>
          <c:w val="0.60776978417266192"/>
          <c:h val="7.16565524850795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  <c:userShapes r:id="rId5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848713155459884"/>
          <c:y val="0.15749469214437367"/>
          <c:w val="0.81513397156290712"/>
          <c:h val="0.74877543173345373"/>
        </c:manualLayout>
      </c:layout>
      <c:lineChart>
        <c:grouping val="standard"/>
        <c:varyColors val="0"/>
        <c:ser>
          <c:idx val="0"/>
          <c:order val="0"/>
          <c:tx>
            <c:strRef>
              <c:f>Tabelle1!$B$43</c:f>
              <c:strCache>
                <c:ptCount val="1"/>
                <c:pt idx="0">
                  <c:v>2016</c:v>
                </c:pt>
              </c:strCache>
            </c:strRef>
          </c:tx>
          <c:spPr>
            <a:ln w="158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Tabelle1!$A$44:$A$55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Mär</c:v>
                </c:pt>
                <c:pt idx="3">
                  <c:v>Apr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Tabelle1!$B$44:$B$55</c:f>
              <c:numCache>
                <c:formatCode>0.00</c:formatCode>
                <c:ptCount val="12"/>
                <c:pt idx="0">
                  <c:v>1068.97</c:v>
                </c:pt>
                <c:pt idx="1">
                  <c:v>1167.325</c:v>
                </c:pt>
                <c:pt idx="2">
                  <c:v>1042.125</c:v>
                </c:pt>
                <c:pt idx="3">
                  <c:v>1142.8599999999999</c:v>
                </c:pt>
                <c:pt idx="4">
                  <c:v>1157.7350000000001</c:v>
                </c:pt>
                <c:pt idx="5">
                  <c:v>1170.8200000000002</c:v>
                </c:pt>
                <c:pt idx="6">
                  <c:v>1232.56</c:v>
                </c:pt>
                <c:pt idx="7">
                  <c:v>1181.82</c:v>
                </c:pt>
                <c:pt idx="8">
                  <c:v>1173.5550000000001</c:v>
                </c:pt>
                <c:pt idx="9">
                  <c:v>1183.0149999999999</c:v>
                </c:pt>
                <c:pt idx="10">
                  <c:v>1231.8800000000001</c:v>
                </c:pt>
                <c:pt idx="11">
                  <c:v>1250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2B-47FE-9308-2AFBDB100D84}"/>
            </c:ext>
          </c:extLst>
        </c:ser>
        <c:ser>
          <c:idx val="1"/>
          <c:order val="1"/>
          <c:tx>
            <c:strRef>
              <c:f>Tabelle1!$C$43</c:f>
              <c:strCache>
                <c:ptCount val="1"/>
                <c:pt idx="0">
                  <c:v>2017</c:v>
                </c:pt>
              </c:strCache>
            </c:strRef>
          </c:tx>
          <c:spPr>
            <a:ln w="158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Tabelle1!$A$44:$A$55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Mär</c:v>
                </c:pt>
                <c:pt idx="3">
                  <c:v>Apr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Tabelle1!$C$44:$C$55</c:f>
              <c:numCache>
                <c:formatCode>0.00</c:formatCode>
                <c:ptCount val="12"/>
                <c:pt idx="0">
                  <c:v>1145.625</c:v>
                </c:pt>
                <c:pt idx="1">
                  <c:v>1255</c:v>
                </c:pt>
                <c:pt idx="2">
                  <c:v>1229.51</c:v>
                </c:pt>
                <c:pt idx="3">
                  <c:v>1300</c:v>
                </c:pt>
                <c:pt idx="4">
                  <c:v>1372.55</c:v>
                </c:pt>
                <c:pt idx="5">
                  <c:v>1261.9000000000001</c:v>
                </c:pt>
                <c:pt idx="6">
                  <c:v>1326.53</c:v>
                </c:pt>
                <c:pt idx="7">
                  <c:v>1287.8800000000001</c:v>
                </c:pt>
                <c:pt idx="8">
                  <c:v>1250</c:v>
                </c:pt>
                <c:pt idx="9">
                  <c:v>1289.125</c:v>
                </c:pt>
                <c:pt idx="10">
                  <c:v>1263.24</c:v>
                </c:pt>
                <c:pt idx="11">
                  <c:v>1410.26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2B-47FE-9308-2AFBDB100D84}"/>
            </c:ext>
          </c:extLst>
        </c:ser>
        <c:ser>
          <c:idx val="2"/>
          <c:order val="2"/>
          <c:tx>
            <c:strRef>
              <c:f>Tabelle1!$D$43</c:f>
              <c:strCache>
                <c:ptCount val="1"/>
                <c:pt idx="0">
                  <c:v>2018</c:v>
                </c:pt>
              </c:strCache>
            </c:strRef>
          </c:tx>
          <c:spPr>
            <a:ln w="158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Tabelle1!$A$44:$A$55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Mär</c:v>
                </c:pt>
                <c:pt idx="3">
                  <c:v>Apr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Tabelle1!$D$44:$D$55</c:f>
              <c:numCache>
                <c:formatCode>0.00</c:formatCode>
                <c:ptCount val="12"/>
                <c:pt idx="0">
                  <c:v>1232.56</c:v>
                </c:pt>
                <c:pt idx="1">
                  <c:v>1363.64</c:v>
                </c:pt>
                <c:pt idx="2">
                  <c:v>1377.155</c:v>
                </c:pt>
                <c:pt idx="3">
                  <c:v>1366.67</c:v>
                </c:pt>
                <c:pt idx="4">
                  <c:v>1406.25</c:v>
                </c:pt>
                <c:pt idx="5">
                  <c:v>1406.5350000000001</c:v>
                </c:pt>
                <c:pt idx="6">
                  <c:v>1325.15</c:v>
                </c:pt>
                <c:pt idx="7">
                  <c:v>1452.55</c:v>
                </c:pt>
                <c:pt idx="8">
                  <c:v>1465.895</c:v>
                </c:pt>
                <c:pt idx="9">
                  <c:v>1464.7550000000001</c:v>
                </c:pt>
                <c:pt idx="10">
                  <c:v>1453.7</c:v>
                </c:pt>
                <c:pt idx="11">
                  <c:v>1489.8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2B-47FE-9308-2AFBDB100D84}"/>
            </c:ext>
          </c:extLst>
        </c:ser>
        <c:ser>
          <c:idx val="3"/>
          <c:order val="3"/>
          <c:tx>
            <c:strRef>
              <c:f>Tabelle1!$E$43</c:f>
              <c:strCache>
                <c:ptCount val="1"/>
                <c:pt idx="0">
                  <c:v>2019</c:v>
                </c:pt>
              </c:strCache>
            </c:strRef>
          </c:tx>
          <c:spPr>
            <a:ln w="158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Tabelle1!$A$44:$A$55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Mär</c:v>
                </c:pt>
                <c:pt idx="3">
                  <c:v>Apr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Tabelle1!$E$44:$E$55</c:f>
              <c:numCache>
                <c:formatCode>0.00</c:formatCode>
                <c:ptCount val="12"/>
                <c:pt idx="0">
                  <c:v>1428.57</c:v>
                </c:pt>
                <c:pt idx="1">
                  <c:v>1379.31</c:v>
                </c:pt>
                <c:pt idx="2">
                  <c:v>1475.41</c:v>
                </c:pt>
                <c:pt idx="3">
                  <c:v>1437.5</c:v>
                </c:pt>
                <c:pt idx="4">
                  <c:v>1519.6</c:v>
                </c:pt>
                <c:pt idx="5">
                  <c:v>1623.1</c:v>
                </c:pt>
                <c:pt idx="6">
                  <c:v>1545.45</c:v>
                </c:pt>
                <c:pt idx="7">
                  <c:v>1616.5150000000001</c:v>
                </c:pt>
                <c:pt idx="8">
                  <c:v>1563.64</c:v>
                </c:pt>
                <c:pt idx="9">
                  <c:v>1456.14</c:v>
                </c:pt>
                <c:pt idx="10">
                  <c:v>1582.28</c:v>
                </c:pt>
                <c:pt idx="11">
                  <c:v>1531.59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E2B-47FE-9308-2AFBDB100D84}"/>
            </c:ext>
          </c:extLst>
        </c:ser>
        <c:ser>
          <c:idx val="4"/>
          <c:order val="4"/>
          <c:tx>
            <c:strRef>
              <c:f>Tabelle1!$F$43</c:f>
              <c:strCache>
                <c:ptCount val="1"/>
                <c:pt idx="0">
                  <c:v>2020</c:v>
                </c:pt>
              </c:strCache>
            </c:strRef>
          </c:tx>
          <c:spPr>
            <a:ln w="412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Tabelle1!$A$44:$A$55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Mär</c:v>
                </c:pt>
                <c:pt idx="3">
                  <c:v>Apr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Tabelle1!$F$44:$F$55</c:f>
              <c:numCache>
                <c:formatCode>0.00</c:formatCode>
                <c:ptCount val="12"/>
                <c:pt idx="0">
                  <c:v>1447.92</c:v>
                </c:pt>
                <c:pt idx="1">
                  <c:v>1666.67</c:v>
                </c:pt>
                <c:pt idx="2">
                  <c:v>1608.6550000000002</c:v>
                </c:pt>
                <c:pt idx="3">
                  <c:v>1536.23</c:v>
                </c:pt>
                <c:pt idx="4">
                  <c:v>1663.04</c:v>
                </c:pt>
                <c:pt idx="5">
                  <c:v>1647.73</c:v>
                </c:pt>
                <c:pt idx="6">
                  <c:v>1666.67</c:v>
                </c:pt>
                <c:pt idx="7">
                  <c:v>1621.62</c:v>
                </c:pt>
                <c:pt idx="8">
                  <c:v>1752.58</c:v>
                </c:pt>
                <c:pt idx="9">
                  <c:v>1666.67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E2B-47FE-9308-2AFBDB100D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4260312"/>
        <c:axId val="714260968"/>
      </c:lineChart>
      <c:catAx>
        <c:axId val="714260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14260968"/>
        <c:crosses val="autoZero"/>
        <c:auto val="1"/>
        <c:lblAlgn val="ctr"/>
        <c:lblOffset val="100"/>
        <c:noMultiLvlLbl val="0"/>
      </c:catAx>
      <c:valAx>
        <c:axId val="71426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14260312"/>
        <c:crosses val="autoZero"/>
        <c:crossBetween val="between"/>
      </c:valAx>
      <c:spPr>
        <a:noFill/>
        <a:ln>
          <a:solidFill>
            <a:srgbClr val="FFFFFF">
              <a:lumMod val="75000"/>
            </a:srgbClr>
          </a:solidFill>
        </a:ln>
        <a:effectLst/>
      </c:spPr>
    </c:plotArea>
    <c:legend>
      <c:legendPos val="b"/>
      <c:layout>
        <c:manualLayout>
          <c:xMode val="edge"/>
          <c:yMode val="edge"/>
          <c:x val="0.24647482014388489"/>
          <c:y val="0.60562582543424115"/>
          <c:w val="0.60776978417266192"/>
          <c:h val="7.16565524850795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0.01151</cdr:x>
      <cdr:y>0.36306</cdr:y>
    </cdr:from>
    <cdr:to>
      <cdr:x>0.05612</cdr:x>
      <cdr:y>0.66879</cdr:y>
    </cdr:to>
    <cdr:sp macro="" textlink="">
      <cdr:nvSpPr>
        <cdr:cNvPr id="2" name="Textfeld 1"/>
        <cdr:cNvSpPr txBox="1"/>
      </cdr:nvSpPr>
      <cdr:spPr>
        <a:xfrm xmlns:a="http://schemas.openxmlformats.org/drawingml/2006/main" rot="16200000">
          <a:off x="-278130" y="1424940"/>
          <a:ext cx="914400" cy="236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de-DE" sz="1100"/>
            <a:t>Euro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0.01151</cdr:x>
      <cdr:y>0.36306</cdr:y>
    </cdr:from>
    <cdr:to>
      <cdr:x>0.05612</cdr:x>
      <cdr:y>0.66879</cdr:y>
    </cdr:to>
    <cdr:sp macro="" textlink="">
      <cdr:nvSpPr>
        <cdr:cNvPr id="2" name="Textfeld 1"/>
        <cdr:cNvSpPr txBox="1"/>
      </cdr:nvSpPr>
      <cdr:spPr>
        <a:xfrm xmlns:a="http://schemas.openxmlformats.org/drawingml/2006/main" rot="16200000">
          <a:off x="-278130" y="1424940"/>
          <a:ext cx="914400" cy="236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de-DE" sz="1100"/>
            <a:t>Anzahl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0.01151</cdr:x>
      <cdr:y>0.36306</cdr:y>
    </cdr:from>
    <cdr:to>
      <cdr:x>0.05612</cdr:x>
      <cdr:y>0.66879</cdr:y>
    </cdr:to>
    <cdr:sp macro="" textlink="">
      <cdr:nvSpPr>
        <cdr:cNvPr id="2" name="Textfeld 1"/>
        <cdr:cNvSpPr txBox="1"/>
      </cdr:nvSpPr>
      <cdr:spPr>
        <a:xfrm xmlns:a="http://schemas.openxmlformats.org/drawingml/2006/main" rot="16200000">
          <a:off x="-278130" y="1424940"/>
          <a:ext cx="914400" cy="236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de-DE" sz="1100"/>
            <a:t>Euro pro Quadratmeter Wohnfläche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0.01151</cdr:x>
      <cdr:y>0.36306</cdr:y>
    </cdr:from>
    <cdr:to>
      <cdr:x>0.05612</cdr:x>
      <cdr:y>0.66879</cdr:y>
    </cdr:to>
    <cdr:sp macro="" textlink="">
      <cdr:nvSpPr>
        <cdr:cNvPr id="2" name="Textfeld 1"/>
        <cdr:cNvSpPr txBox="1"/>
      </cdr:nvSpPr>
      <cdr:spPr>
        <a:xfrm xmlns:a="http://schemas.openxmlformats.org/drawingml/2006/main" rot="16200000">
          <a:off x="-278130" y="1424940"/>
          <a:ext cx="914400" cy="236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de-DE" sz="1100"/>
            <a:t>Euro pro Quadratmeter Wohnfläche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4958" cy="496889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1099" y="3"/>
            <a:ext cx="2944958" cy="496889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E8F92564-0EBE-4254-B957-8CD478E2C6F9}" type="datetimeFigureOut">
              <a:rPr lang="de-DE" smtClean="0"/>
              <a:t>18.02.2021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2" y="9428166"/>
            <a:ext cx="2944958" cy="4968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1099" y="9428166"/>
            <a:ext cx="2944958" cy="4968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387F18E3-2854-42CD-A137-9FE73BBA868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615130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2944958" cy="496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099" y="3"/>
            <a:ext cx="2944958" cy="496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 altLang="de-DE" dirty="0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607" y="4714879"/>
            <a:ext cx="5438464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28166"/>
            <a:ext cx="2944958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 dirty="0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099" y="9428166"/>
            <a:ext cx="2944958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030687C-5323-4C83-8EA5-9E590F2B625F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5306105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30687C-5323-4C83-8EA5-9E590F2B625F}" type="slidenum">
              <a:rPr lang="de-DE" altLang="de-DE" smtClean="0"/>
              <a:pPr/>
              <a:t>1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537960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30687C-5323-4C83-8EA5-9E590F2B625F}" type="slidenum">
              <a:rPr lang="de-DE" altLang="de-DE" smtClean="0"/>
              <a:pPr/>
              <a:t>2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144452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30687C-5323-4C83-8EA5-9E590F2B625F}" type="slidenum">
              <a:rPr lang="de-DE" altLang="de-DE" smtClean="0"/>
              <a:pPr/>
              <a:t>3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24636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30687C-5323-4C83-8EA5-9E590F2B625F}" type="slidenum">
              <a:rPr lang="de-DE" altLang="de-DE" smtClean="0"/>
              <a:pPr/>
              <a:t>4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24636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30687C-5323-4C83-8EA5-9E590F2B625F}" type="slidenum">
              <a:rPr lang="de-DE" altLang="de-DE" smtClean="0"/>
              <a:pPr/>
              <a:t>5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612840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30687C-5323-4C83-8EA5-9E590F2B625F}" type="slidenum">
              <a:rPr lang="de-DE" altLang="de-DE" smtClean="0"/>
              <a:pPr/>
              <a:t>6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24636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30687C-5323-4C83-8EA5-9E590F2B625F}" type="slidenum">
              <a:rPr lang="de-DE" altLang="de-DE" smtClean="0"/>
              <a:pPr/>
              <a:t>7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2716685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30687C-5323-4C83-8EA5-9E590F2B625F}" type="slidenum">
              <a:rPr lang="de-DE" altLang="de-DE" smtClean="0"/>
              <a:pPr/>
              <a:t>8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2985446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30687C-5323-4C83-8EA5-9E590F2B625F}" type="slidenum">
              <a:rPr lang="de-DE" altLang="de-DE" smtClean="0"/>
              <a:pPr/>
              <a:t>9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246364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30687C-5323-4C83-8EA5-9E590F2B625F}" type="slidenum">
              <a:rPr lang="de-DE" altLang="de-DE" smtClean="0"/>
              <a:pPr/>
              <a:t>10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7423699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30687C-5323-4C83-8EA5-9E590F2B625F}" type="slidenum">
              <a:rPr lang="de-DE" altLang="de-DE" smtClean="0"/>
              <a:pPr/>
              <a:t>11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246364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30687C-5323-4C83-8EA5-9E590F2B625F}" type="slidenum">
              <a:rPr lang="de-DE" altLang="de-DE" smtClean="0"/>
              <a:pPr/>
              <a:t>12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8445429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30687C-5323-4C83-8EA5-9E590F2B625F}" type="slidenum">
              <a:rPr lang="de-DE" altLang="de-DE" smtClean="0"/>
              <a:pPr/>
              <a:t>13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246364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30687C-5323-4C83-8EA5-9E590F2B625F}" type="slidenum">
              <a:rPr lang="de-DE" altLang="de-DE" smtClean="0"/>
              <a:pPr/>
              <a:t>14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246364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30687C-5323-4C83-8EA5-9E590F2B625F}" type="slidenum">
              <a:rPr lang="de-DE" altLang="de-DE" smtClean="0"/>
              <a:pPr/>
              <a:t>15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246364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30687C-5323-4C83-8EA5-9E590F2B625F}" type="slidenum">
              <a:rPr lang="de-DE" altLang="de-DE" smtClean="0"/>
              <a:pPr/>
              <a:t>16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24636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898526" y="2105026"/>
            <a:ext cx="7485063" cy="1079897"/>
          </a:xfrm>
        </p:spPr>
        <p:txBody>
          <a:bodyPr/>
          <a:lstStyle>
            <a:lvl1pPr algn="l">
              <a:defRPr sz="4400" b="1">
                <a:latin typeface="Frutiger CE 55 Roman"/>
              </a:defRPr>
            </a:lvl1pPr>
          </a:lstStyle>
          <a:p>
            <a:pPr lvl="0"/>
            <a:r>
              <a:rPr lang="de-DE" altLang="de-DE" noProof="0" smtClean="0"/>
              <a:t>Titelmasterformat durch Klicken bearbeiten</a:t>
            </a:r>
            <a:endParaRPr lang="de-DE" altLang="de-DE" noProof="0" dirty="0" smtClean="0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898526" y="3265885"/>
            <a:ext cx="7485063" cy="756047"/>
          </a:xfrm>
        </p:spPr>
        <p:txBody>
          <a:bodyPr/>
          <a:lstStyle>
            <a:lvl1pPr marL="0" indent="0">
              <a:buFontTx/>
              <a:buNone/>
              <a:defRPr sz="2000">
                <a:latin typeface="Frutiger CE 55 Roman"/>
              </a:defRPr>
            </a:lvl1pPr>
          </a:lstStyle>
          <a:p>
            <a:pPr lvl="0"/>
            <a:r>
              <a:rPr lang="de-DE" altLang="de-DE" noProof="0" smtClean="0"/>
              <a:t>Formatvorlage des Untertitelmasters durch Klicken bearbeiten</a:t>
            </a:r>
            <a:endParaRPr lang="de-DE" altLang="de-DE" noProof="0" dirty="0" smtClean="0"/>
          </a:p>
        </p:txBody>
      </p:sp>
      <p:pic>
        <p:nvPicPr>
          <p:cNvPr id="10298" name="Picture 58" descr="NdsWappen_ALV">
            <a:hlinkClick r:id="" action="ppaction://macro?name=Information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77481"/>
            <a:ext cx="380900" cy="432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Line 14"/>
          <p:cNvSpPr>
            <a:spLocks noChangeShapeType="1"/>
          </p:cNvSpPr>
          <p:nvPr userDrawn="1"/>
        </p:nvSpPr>
        <p:spPr bwMode="auto">
          <a:xfrm>
            <a:off x="358775" y="1301750"/>
            <a:ext cx="539750" cy="0"/>
          </a:xfrm>
          <a:prstGeom prst="line">
            <a:avLst/>
          </a:prstGeom>
          <a:noFill/>
          <a:ln w="12700">
            <a:solidFill>
              <a:srgbClr val="E0003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 dirty="0"/>
          </a:p>
        </p:txBody>
      </p:sp>
      <p:sp>
        <p:nvSpPr>
          <p:cNvPr id="35" name="Line 35"/>
          <p:cNvSpPr>
            <a:spLocks noChangeShapeType="1"/>
          </p:cNvSpPr>
          <p:nvPr userDrawn="1"/>
        </p:nvSpPr>
        <p:spPr bwMode="auto">
          <a:xfrm>
            <a:off x="368304" y="4682729"/>
            <a:ext cx="8452168" cy="0"/>
          </a:xfrm>
          <a:prstGeom prst="line">
            <a:avLst/>
          </a:prstGeom>
          <a:noFill/>
          <a:ln w="12700">
            <a:solidFill>
              <a:srgbClr val="E0003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 dirty="0"/>
          </a:p>
        </p:txBody>
      </p:sp>
      <p:sp>
        <p:nvSpPr>
          <p:cNvPr id="13" name="Textfeld 12"/>
          <p:cNvSpPr txBox="1"/>
          <p:nvPr userDrawn="1"/>
        </p:nvSpPr>
        <p:spPr>
          <a:xfrm>
            <a:off x="1667296" y="1149084"/>
            <a:ext cx="283269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900" b="1" dirty="0" smtClean="0">
                <a:latin typeface="Frutiger CE 55 Roman"/>
                <a:cs typeface="Arial" panose="020B0604020202020204" pitchFamily="34" charset="0"/>
              </a:rPr>
              <a:t>Niedersachsen</a:t>
            </a:r>
            <a:r>
              <a:rPr lang="de-DE" sz="1900" dirty="0" smtClean="0">
                <a:latin typeface="Frutiger CE 55 Roman"/>
                <a:cs typeface="Arial" panose="020B0604020202020204" pitchFamily="34" charset="0"/>
              </a:rPr>
              <a:t>.</a:t>
            </a:r>
            <a:r>
              <a:rPr lang="de-DE" sz="1900" baseline="0" dirty="0" smtClean="0">
                <a:latin typeface="Frutiger CE 55 Roman"/>
                <a:cs typeface="Arial" panose="020B0604020202020204" pitchFamily="34" charset="0"/>
              </a:rPr>
              <a:t> </a:t>
            </a:r>
            <a:r>
              <a:rPr lang="de-DE" sz="1900" dirty="0" smtClean="0">
                <a:latin typeface="Frutiger CE 55 Roman"/>
                <a:cs typeface="Arial" panose="020B0604020202020204" pitchFamily="34" charset="0"/>
              </a:rPr>
              <a:t>Klar.</a:t>
            </a:r>
            <a:endParaRPr lang="de-DE" sz="1900" dirty="0">
              <a:latin typeface="Frutiger CE 55 Roman"/>
              <a:cs typeface="Arial" panose="020B0604020202020204" pitchFamily="34" charset="0"/>
            </a:endParaRPr>
          </a:p>
        </p:txBody>
      </p:sp>
      <p:sp>
        <p:nvSpPr>
          <p:cNvPr id="15" name="Line 14"/>
          <p:cNvSpPr>
            <a:spLocks noChangeShapeType="1"/>
          </p:cNvSpPr>
          <p:nvPr userDrawn="1"/>
        </p:nvSpPr>
        <p:spPr bwMode="auto">
          <a:xfrm flipV="1">
            <a:off x="4283968" y="1306512"/>
            <a:ext cx="4536504" cy="0"/>
          </a:xfrm>
          <a:prstGeom prst="line">
            <a:avLst/>
          </a:prstGeom>
          <a:noFill/>
          <a:ln w="12700">
            <a:solidFill>
              <a:srgbClr val="E0003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000">
                <a:latin typeface="Frutiger CE 55 Roman"/>
              </a:defRPr>
            </a:lvl1pPr>
            <a:lvl2pPr marL="742950" indent="-285750">
              <a:buFont typeface="Wingdings" panose="05000000000000000000" pitchFamily="2" charset="2"/>
              <a:buChar char="§"/>
              <a:defRPr sz="1800">
                <a:latin typeface="Frutiger CE 55 Roman"/>
              </a:defRPr>
            </a:lvl2pPr>
            <a:lvl3pPr>
              <a:defRPr sz="1600">
                <a:latin typeface="Frutiger CE 55 Roman"/>
              </a:defRPr>
            </a:lvl3pPr>
            <a:lvl4pPr>
              <a:defRPr sz="1600">
                <a:latin typeface="Frutiger CE 55 Roman"/>
              </a:defRPr>
            </a:lvl4pPr>
            <a:lvl5pPr>
              <a:defRPr sz="1400">
                <a:latin typeface="Trebuchet MS" panose="020B0603020202020204" pitchFamily="34" charset="0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8776" y="539354"/>
            <a:ext cx="8421687" cy="574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951508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23529" y="1599642"/>
            <a:ext cx="4170487" cy="3024188"/>
          </a:xfrm>
        </p:spPr>
        <p:txBody>
          <a:bodyPr/>
          <a:lstStyle>
            <a:lvl1pPr>
              <a:defRPr lang="de-DE" sz="2000" dirty="0" smtClean="0">
                <a:solidFill>
                  <a:schemeClr val="tx1"/>
                </a:solidFill>
                <a:latin typeface="Frutiger CE 55 Roman"/>
                <a:ea typeface="+mn-ea"/>
                <a:cs typeface="+mn-cs"/>
              </a:defRPr>
            </a:lvl1pPr>
            <a:lvl2pPr>
              <a:defRPr lang="de-DE" sz="1800" dirty="0" smtClean="0">
                <a:solidFill>
                  <a:schemeClr val="tx1"/>
                </a:solidFill>
                <a:latin typeface="Frutiger CE 55 Roman"/>
              </a:defRPr>
            </a:lvl2pPr>
            <a:lvl3pPr>
              <a:defRPr lang="de-DE" sz="1600" dirty="0" smtClean="0">
                <a:solidFill>
                  <a:schemeClr val="tx1"/>
                </a:solidFill>
                <a:latin typeface="Frutiger CE 55 Roman"/>
              </a:defRPr>
            </a:lvl3pPr>
            <a:lvl4pPr marL="1371600" indent="0">
              <a:buNone/>
              <a:defRPr lang="de-DE" sz="1600" dirty="0" smtClean="0">
                <a:solidFill>
                  <a:schemeClr val="tx1"/>
                </a:solidFill>
                <a:latin typeface="Frutiger CE 55 Roman"/>
              </a:defRPr>
            </a:lvl4pPr>
            <a:lvl5pPr marL="2057400" indent="-228600">
              <a:defRPr lang="de-DE" sz="1400" dirty="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9" name="Inhaltsplatzhalter 2"/>
          <p:cNvSpPr>
            <a:spLocks noGrp="1"/>
          </p:cNvSpPr>
          <p:nvPr>
            <p:ph sz="half" idx="13"/>
          </p:nvPr>
        </p:nvSpPr>
        <p:spPr>
          <a:xfrm>
            <a:off x="4644008" y="1599642"/>
            <a:ext cx="4176464" cy="3024188"/>
          </a:xfrm>
        </p:spPr>
        <p:txBody>
          <a:bodyPr/>
          <a:lstStyle>
            <a:lvl1pPr>
              <a:defRPr lang="de-DE" sz="2000" dirty="0" smtClean="0">
                <a:solidFill>
                  <a:schemeClr val="tx1"/>
                </a:solidFill>
                <a:latin typeface="Frutiger CE 55 Roman"/>
                <a:ea typeface="+mn-ea"/>
                <a:cs typeface="+mn-cs"/>
              </a:defRPr>
            </a:lvl1pPr>
            <a:lvl2pPr>
              <a:defRPr lang="de-DE" sz="1800" dirty="0" smtClean="0">
                <a:solidFill>
                  <a:schemeClr val="tx1"/>
                </a:solidFill>
                <a:latin typeface="Frutiger CE 55 Roman"/>
              </a:defRPr>
            </a:lvl2pPr>
            <a:lvl3pPr>
              <a:defRPr lang="de-DE" sz="1600" dirty="0" smtClean="0">
                <a:solidFill>
                  <a:schemeClr val="tx1"/>
                </a:solidFill>
                <a:latin typeface="Frutiger CE 55 Roman"/>
              </a:defRPr>
            </a:lvl3pPr>
            <a:lvl4pPr>
              <a:defRPr lang="de-DE" sz="1600" dirty="0" smtClean="0">
                <a:solidFill>
                  <a:schemeClr val="tx1"/>
                </a:solidFill>
                <a:latin typeface="Frutiger CE 55 Roman"/>
              </a:defRPr>
            </a:lvl4pPr>
            <a:lvl5pPr marL="2057400" indent="-228600">
              <a:defRPr lang="de-DE" sz="1400" dirty="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8776" y="539354"/>
            <a:ext cx="8421687" cy="574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688577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8776" y="539354"/>
            <a:ext cx="8421687" cy="574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16888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925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lie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1332355" y="1329760"/>
            <a:ext cx="7021537" cy="3024188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000">
                <a:latin typeface="Frutiger CE 55 Roman"/>
              </a:defRPr>
            </a:lvl1pPr>
            <a:lvl2pPr marL="719138" indent="-261938">
              <a:buFont typeface="Symbol" panose="05050102010706020507" pitchFamily="18" charset="2"/>
              <a:buChar char="-"/>
              <a:defRPr sz="1800">
                <a:latin typeface="Frutiger CE 55 Roman"/>
              </a:defRPr>
            </a:lvl2pPr>
            <a:lvl3pPr marL="1162050" indent="-247650">
              <a:buFont typeface="Symbol" panose="05050102010706020507" pitchFamily="18" charset="2"/>
              <a:buChar char="-"/>
              <a:defRPr sz="1600">
                <a:latin typeface="Frutiger CE 55 Roman"/>
              </a:defRPr>
            </a:lvl3pPr>
            <a:lvl4pPr marL="1611313" indent="-239713">
              <a:buFont typeface="Symbol" panose="05050102010706020507" pitchFamily="18" charset="2"/>
              <a:buChar char="-"/>
              <a:defRPr sz="1600">
                <a:latin typeface="Frutiger CE 55 Roman"/>
              </a:defRPr>
            </a:lvl4pPr>
            <a:lvl5pPr>
              <a:defRPr sz="1400">
                <a:latin typeface="Trebuchet MS" panose="020B0603020202020204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358776" y="539354"/>
            <a:ext cx="8421687" cy="102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de-DE" altLang="de-DE" dirty="0" smtClean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475810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tzte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1" y="681038"/>
            <a:ext cx="91439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de-DE" altLang="de-DE" sz="2400" dirty="0">
                <a:solidFill>
                  <a:srgbClr val="E0003C"/>
                </a:solidFill>
                <a:latin typeface="NDSFrutiger 45 Light" panose="02000403040000020004" pitchFamily="2" charset="0"/>
              </a:rPr>
              <a:t>Vielen Dank für Ihre Aufmerksamkeit.</a:t>
            </a:r>
          </a:p>
        </p:txBody>
      </p:sp>
      <p:pic>
        <p:nvPicPr>
          <p:cNvPr id="5" name="Picture 52" descr="NdsWappen_ALV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923" y="1653779"/>
            <a:ext cx="517125" cy="572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>
            <a:spLocks noChangeArrowheads="1"/>
          </p:cNvSpPr>
          <p:nvPr userDrawn="1"/>
        </p:nvSpPr>
        <p:spPr bwMode="auto">
          <a:xfrm>
            <a:off x="4392738" y="2351485"/>
            <a:ext cx="457175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r>
              <a:rPr lang="de-DE" sz="1400" b="1" dirty="0" smtClean="0">
                <a:latin typeface="NDSFrutiger 45 Light" panose="02000403040000020004" pitchFamily="2" charset="0"/>
              </a:rPr>
              <a:t>Niedersächsisches Ministerium </a:t>
            </a:r>
          </a:p>
          <a:p>
            <a:pPr>
              <a:defRPr/>
            </a:pPr>
            <a:r>
              <a:rPr lang="de-DE" sz="1400" b="1" dirty="0" smtClean="0">
                <a:latin typeface="NDSFrutiger 45 Light" panose="02000403040000020004" pitchFamily="2" charset="0"/>
              </a:rPr>
              <a:t>für Inneres und Sport</a:t>
            </a:r>
          </a:p>
          <a:p>
            <a:pPr>
              <a:defRPr/>
            </a:pPr>
            <a:endParaRPr lang="de-DE" sz="400" b="1" dirty="0" smtClean="0">
              <a:latin typeface="NDSFrutiger 45 Light" panose="02000403040000020004" pitchFamily="2" charset="0"/>
            </a:endParaRPr>
          </a:p>
          <a:p>
            <a:pPr>
              <a:defRPr/>
            </a:pPr>
            <a:r>
              <a:rPr lang="de-DE" sz="1400" dirty="0" smtClean="0">
                <a:latin typeface="NDSFrutiger 45 Light" panose="02000403040000020004" pitchFamily="2" charset="0"/>
              </a:rPr>
              <a:t>Referat XX - </a:t>
            </a:r>
          </a:p>
          <a:p>
            <a:pPr>
              <a:defRPr/>
            </a:pPr>
            <a:r>
              <a:rPr lang="de-DE" sz="1400" dirty="0" smtClean="0">
                <a:latin typeface="NDSFrutiger 45 Light" panose="02000403040000020004" pitchFamily="2" charset="0"/>
              </a:rPr>
              <a:t>xx</a:t>
            </a:r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4391672" y="3291830"/>
            <a:ext cx="4105275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n-US" sz="1400" dirty="0" smtClean="0">
                <a:latin typeface="NDSFrutiger 45 Light" panose="02000403040000020004" pitchFamily="2" charset="0"/>
              </a:rPr>
              <a:t>Lavesallee 6 </a:t>
            </a:r>
            <a:r>
              <a:rPr lang="de-DE" altLang="de-DE" sz="1400" dirty="0" smtClean="0">
                <a:latin typeface="NDSFrutiger 45 Light" panose="02000403040000020004" pitchFamily="2" charset="0"/>
                <a:sym typeface="Wingdings" pitchFamily="2" charset="2"/>
              </a:rPr>
              <a:t></a:t>
            </a:r>
            <a:r>
              <a:rPr lang="de-DE" altLang="de-DE" sz="1400" dirty="0" smtClean="0">
                <a:latin typeface="NDSFrutiger 45 Light" panose="02000403040000020004" pitchFamily="2" charset="0"/>
              </a:rPr>
              <a:t> 30169 Hannover</a:t>
            </a:r>
          </a:p>
          <a:p>
            <a:pPr>
              <a:lnSpc>
                <a:spcPct val="100000"/>
              </a:lnSpc>
              <a:defRPr/>
            </a:pPr>
            <a:endParaRPr lang="de-DE" altLang="de-DE" sz="400" dirty="0" smtClean="0">
              <a:latin typeface="NDSFrutiger 45 Light" panose="02000403040000020004" pitchFamily="2" charset="0"/>
            </a:endParaRPr>
          </a:p>
          <a:p>
            <a:pPr>
              <a:lnSpc>
                <a:spcPct val="100000"/>
              </a:lnSpc>
              <a:defRPr/>
            </a:pPr>
            <a:r>
              <a:rPr lang="de-DE" altLang="de-DE" sz="1400" dirty="0" smtClean="0">
                <a:latin typeface="NDSFrutiger 45 Light" panose="02000403040000020004" pitchFamily="2" charset="0"/>
              </a:rPr>
              <a:t>Telefon	+ 49 511 120- </a:t>
            </a:r>
          </a:p>
          <a:p>
            <a:pPr>
              <a:defRPr/>
            </a:pPr>
            <a:endParaRPr lang="de-DE" altLang="de-DE" sz="400" dirty="0" smtClean="0">
              <a:latin typeface="NDSFrutiger 45 Light" panose="02000403040000020004" pitchFamily="2" charset="0"/>
            </a:endParaRPr>
          </a:p>
          <a:p>
            <a:pPr>
              <a:defRPr/>
            </a:pPr>
            <a:endParaRPr lang="de-DE" altLang="de-DE" sz="1400" dirty="0" smtClean="0">
              <a:latin typeface="NDSFrutiger 45 Light" panose="02000403040000020004" pitchFamily="2" charset="0"/>
            </a:endParaRP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 hasCustomPrompt="1"/>
          </p:nvPr>
        </p:nvSpPr>
        <p:spPr>
          <a:xfrm>
            <a:off x="6311684" y="3566935"/>
            <a:ext cx="576064" cy="215503"/>
          </a:xfrm>
        </p:spPr>
        <p:txBody>
          <a:bodyPr/>
          <a:lstStyle>
            <a:lvl1pPr marL="0" indent="0">
              <a:buNone/>
              <a:defRPr sz="1400">
                <a:latin typeface="NDSFrutiger 45 Light" panose="02000403040000020004" pitchFamily="2" charset="0"/>
              </a:defRPr>
            </a:lvl1pPr>
          </a:lstStyle>
          <a:p>
            <a:pPr lvl="0"/>
            <a:r>
              <a:rPr lang="de-DE" dirty="0" smtClean="0"/>
              <a:t>65xx</a:t>
            </a:r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91423" y="3940423"/>
            <a:ext cx="4104456" cy="215503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None/>
              <a:tabLst/>
              <a:defRPr sz="1400">
                <a:latin typeface="NDSFrutiger 45 Light" panose="02000403040000020004" pitchFamily="2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lang="de-DE" altLang="de-DE" sz="1400" dirty="0" smtClean="0">
                <a:latin typeface="Trebuchet MS" pitchFamily="34" charset="0"/>
              </a:rPr>
              <a:t>vorname.name@mi.niedersachsen.de</a:t>
            </a:r>
          </a:p>
          <a:p>
            <a:pPr lvl="0"/>
            <a:endParaRPr lang="de-DE" dirty="0" smtClean="0"/>
          </a:p>
        </p:txBody>
      </p:sp>
      <p:sp>
        <p:nvSpPr>
          <p:cNvPr id="13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727127" y="2330295"/>
            <a:ext cx="2357214" cy="452903"/>
          </a:xfrm>
        </p:spPr>
        <p:txBody>
          <a:bodyPr/>
          <a:lstStyle>
            <a:lvl1pPr marL="0" indent="0">
              <a:buNone/>
              <a:defRPr sz="1600" b="1">
                <a:latin typeface="NDSFrutiger 45 Light" panose="02000403040000020004" pitchFamily="2" charset="0"/>
              </a:defRPr>
            </a:lvl1pPr>
          </a:lstStyle>
          <a:p>
            <a:pPr lvl="0"/>
            <a:r>
              <a:rPr lang="de-DE" dirty="0" smtClean="0"/>
              <a:t>Vorname Name</a:t>
            </a:r>
          </a:p>
        </p:txBody>
      </p:sp>
    </p:spTree>
    <p:extLst>
      <p:ext uri="{BB962C8B-B14F-4D97-AF65-F5344CB8AC3E}">
        <p14:creationId xmlns:p14="http://schemas.microsoft.com/office/powerpoint/2010/main" val="2343935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1.pd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8776" y="539354"/>
            <a:ext cx="8421687" cy="574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smtClean="0"/>
              <a:t>Klicken Sie, um das Titelformat zu bearbeiten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6" y="1203598"/>
            <a:ext cx="8421687" cy="3420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smtClean="0"/>
              <a:t>Klicken Sie, um die Formate des Vorlagentextes zu bearbeiten</a:t>
            </a:r>
          </a:p>
          <a:p>
            <a:pPr lvl="1"/>
            <a:r>
              <a:rPr lang="de-DE" altLang="de-DE" dirty="0" smtClean="0"/>
              <a:t>Zweite Ebene</a:t>
            </a:r>
          </a:p>
          <a:p>
            <a:pPr lvl="2"/>
            <a:r>
              <a:rPr lang="de-DE" altLang="de-DE" dirty="0" smtClean="0"/>
              <a:t>Dritte Ebene</a:t>
            </a:r>
          </a:p>
          <a:p>
            <a:pPr lvl="2"/>
            <a:endParaRPr lang="de-DE" altLang="de-DE" dirty="0" smtClean="0"/>
          </a:p>
        </p:txBody>
      </p:sp>
      <p:grpSp>
        <p:nvGrpSpPr>
          <p:cNvPr id="8247" name="Group 55"/>
          <p:cNvGrpSpPr>
            <a:grpSpLocks/>
          </p:cNvGrpSpPr>
          <p:nvPr/>
        </p:nvGrpSpPr>
        <p:grpSpPr bwMode="auto">
          <a:xfrm>
            <a:off x="358775" y="471487"/>
            <a:ext cx="8421688" cy="4224338"/>
            <a:chOff x="226" y="396"/>
            <a:chExt cx="5305" cy="3548"/>
          </a:xfrm>
        </p:grpSpPr>
        <p:sp>
          <p:nvSpPr>
            <p:cNvPr id="8234" name="Line 42"/>
            <p:cNvSpPr>
              <a:spLocks noChangeShapeType="1"/>
            </p:cNvSpPr>
            <p:nvPr userDrawn="1"/>
          </p:nvSpPr>
          <p:spPr bwMode="auto">
            <a:xfrm>
              <a:off x="226" y="3944"/>
              <a:ext cx="530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dirty="0"/>
            </a:p>
          </p:txBody>
        </p:sp>
        <p:sp>
          <p:nvSpPr>
            <p:cNvPr id="8231" name="Line 39"/>
            <p:cNvSpPr>
              <a:spLocks noChangeShapeType="1"/>
            </p:cNvSpPr>
            <p:nvPr userDrawn="1"/>
          </p:nvSpPr>
          <p:spPr bwMode="auto">
            <a:xfrm>
              <a:off x="226" y="396"/>
              <a:ext cx="530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dirty="0"/>
            </a:p>
          </p:txBody>
        </p:sp>
      </p:grpSp>
      <p:sp>
        <p:nvSpPr>
          <p:cNvPr id="8232" name="Line 40"/>
          <p:cNvSpPr>
            <a:spLocks noChangeShapeType="1"/>
          </p:cNvSpPr>
          <p:nvPr/>
        </p:nvSpPr>
        <p:spPr bwMode="auto">
          <a:xfrm>
            <a:off x="358775" y="4682729"/>
            <a:ext cx="8421688" cy="0"/>
          </a:xfrm>
          <a:prstGeom prst="line">
            <a:avLst/>
          </a:prstGeom>
          <a:noFill/>
          <a:ln w="12700">
            <a:solidFill>
              <a:srgbClr val="E0003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dirty="0"/>
          </a:p>
        </p:txBody>
      </p:sp>
      <p:sp>
        <p:nvSpPr>
          <p:cNvPr id="8235" name="Line 43"/>
          <p:cNvSpPr>
            <a:spLocks noChangeShapeType="1"/>
          </p:cNvSpPr>
          <p:nvPr/>
        </p:nvSpPr>
        <p:spPr bwMode="auto">
          <a:xfrm>
            <a:off x="358775" y="457201"/>
            <a:ext cx="8421688" cy="0"/>
          </a:xfrm>
          <a:prstGeom prst="line">
            <a:avLst/>
          </a:prstGeom>
          <a:noFill/>
          <a:ln w="12700">
            <a:solidFill>
              <a:srgbClr val="E0003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dirty="0"/>
          </a:p>
        </p:txBody>
      </p:sp>
      <p:sp>
        <p:nvSpPr>
          <p:cNvPr id="18" name="Datumsplatzhalter 3"/>
          <p:cNvSpPr txBox="1">
            <a:spLocks noGrp="1"/>
          </p:cNvSpPr>
          <p:nvPr/>
        </p:nvSpPr>
        <p:spPr bwMode="auto">
          <a:xfrm>
            <a:off x="265805" y="4680944"/>
            <a:ext cx="3985519" cy="46077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9pPr>
          </a:lstStyle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800" kern="1200" dirty="0" smtClean="0">
                <a:solidFill>
                  <a:schemeClr val="bg2">
                    <a:lumMod val="75000"/>
                  </a:schemeClr>
                </a:solidFill>
                <a:latin typeface="Frutiger CE 55 Roman"/>
                <a:ea typeface="MS PGothic" pitchFamily="34" charset="-128"/>
                <a:cs typeface="+mn-cs"/>
              </a:rPr>
              <a:t>Landesgrundstücksmarktdaten 2021</a:t>
            </a:r>
          </a:p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800" kern="1200" dirty="0" smtClean="0">
                <a:solidFill>
                  <a:schemeClr val="bg2">
                    <a:lumMod val="75000"/>
                  </a:schemeClr>
                </a:solidFill>
                <a:latin typeface="Frutiger CE 55 Roman"/>
                <a:ea typeface="MS PGothic" pitchFamily="34" charset="-128"/>
                <a:cs typeface="+mn-cs"/>
              </a:rPr>
              <a:t>Hannover,  23. Februar 2021</a:t>
            </a:r>
          </a:p>
        </p:txBody>
      </p:sp>
      <p:pic>
        <p:nvPicPr>
          <p:cNvPr id="19" name="Bild 8" descr="MI Wappen RGB.pdf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13"/>
              <a:stretch>
                <a:fillRect/>
              </a:stretch>
            </p:blipFill>
          </mc:Choice>
          <mc:Fallback>
            <p:blipFill>
              <a:blip r:embed="rId14"/>
              <a:stretch>
                <a:fillRect/>
              </a:stretch>
            </p:blipFill>
          </mc:Fallback>
        </mc:AlternateContent>
        <p:spPr>
          <a:xfrm>
            <a:off x="7020272" y="71642"/>
            <a:ext cx="1760192" cy="335196"/>
          </a:xfrm>
          <a:prstGeom prst="rect">
            <a:avLst/>
          </a:prstGeom>
        </p:spPr>
      </p:pic>
      <p:sp>
        <p:nvSpPr>
          <p:cNvPr id="13" name="Titel 1"/>
          <p:cNvSpPr txBox="1">
            <a:spLocks/>
          </p:cNvSpPr>
          <p:nvPr/>
        </p:nvSpPr>
        <p:spPr>
          <a:xfrm>
            <a:off x="4260476" y="4843258"/>
            <a:ext cx="601345" cy="22860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8115E2-94C0-0847-ABCC-1B55FDE4D759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NDSFrutiger 45 Light" panose="02000403040000020004" pitchFamily="2" charset="0"/>
                <a:ea typeface="+mj-ea"/>
                <a:cs typeface="Frutiger CE 55 Roman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0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NDSFrutiger 45 Light" panose="02000403040000020004" pitchFamily="2" charset="0"/>
              <a:ea typeface="+mj-ea"/>
              <a:cs typeface="Frutiger CE 55 Roman"/>
            </a:endParaRPr>
          </a:p>
        </p:txBody>
      </p:sp>
      <p:sp>
        <p:nvSpPr>
          <p:cNvPr id="14" name="Textplatzhalter 5"/>
          <p:cNvSpPr txBox="1">
            <a:spLocks/>
          </p:cNvSpPr>
          <p:nvPr/>
        </p:nvSpPr>
        <p:spPr>
          <a:xfrm>
            <a:off x="4771256" y="4827389"/>
            <a:ext cx="304800" cy="2857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700"/>
              </a:spcAft>
              <a:buClr>
                <a:srgbClr val="E0003C"/>
              </a:buClr>
              <a:buSzPct val="100000"/>
              <a:buFont typeface="Wingdings" charset="2"/>
              <a:buChar char="§"/>
              <a:tabLst/>
              <a:defRPr sz="1800" b="0" i="0" baseline="0">
                <a:solidFill>
                  <a:schemeClr val="tx1">
                    <a:lumMod val="85000"/>
                    <a:lumOff val="15000"/>
                  </a:schemeClr>
                </a:solidFill>
                <a:latin typeface="Frutiger CE 55 Roman"/>
                <a:cs typeface="Frutiger CE 55 Roman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700"/>
              </a:spcAft>
              <a:buClr>
                <a:srgbClr val="E0003C"/>
              </a:buClr>
              <a:buSzPct val="100000"/>
              <a:buFont typeface="Wingdings" charset="2"/>
              <a:buChar char="§"/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Frutiger CE 55 Roman"/>
                <a:ea typeface="+mn-ea"/>
                <a:cs typeface="Frutiger CE 55 Roman"/>
              </a:rPr>
              <a:t> </a:t>
            </a:r>
          </a:p>
        </p:txBody>
      </p:sp>
      <p:sp>
        <p:nvSpPr>
          <p:cNvPr id="15" name="Textplatzhalter 5"/>
          <p:cNvSpPr txBox="1">
            <a:spLocks/>
          </p:cNvSpPr>
          <p:nvPr/>
        </p:nvSpPr>
        <p:spPr>
          <a:xfrm>
            <a:off x="4251325" y="4826794"/>
            <a:ext cx="617220" cy="2857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700"/>
              </a:spcAft>
              <a:buClr>
                <a:srgbClr val="E0003C"/>
              </a:buClr>
              <a:buSzPct val="100000"/>
              <a:buFont typeface="Wingdings" charset="2"/>
              <a:buChar char="§"/>
              <a:tabLst/>
              <a:defRPr sz="1800" b="0" i="0" baseline="0">
                <a:solidFill>
                  <a:schemeClr val="tx1">
                    <a:lumMod val="85000"/>
                    <a:lumOff val="15000"/>
                  </a:schemeClr>
                </a:solidFill>
                <a:latin typeface="Frutiger CE 55 Roman"/>
                <a:cs typeface="Frutiger CE 55 Roman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700"/>
              </a:spcAft>
              <a:buClr>
                <a:srgbClr val="E0003C"/>
              </a:buClr>
              <a:buSzPct val="100000"/>
              <a:buFont typeface="Wingdings" charset="2"/>
              <a:buChar char="§"/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Frutiger CE 55 Roman"/>
                <a:ea typeface="+mn-ea"/>
                <a:cs typeface="Frutiger CE 55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6" r:id="rId4"/>
    <p:sldLayoutId id="2147483657" r:id="rId5"/>
    <p:sldLayoutId id="2147483658" r:id="rId6"/>
    <p:sldLayoutId id="2147483659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Frutiger CE 55 Roman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E0003C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Frutiger CE 55 Roman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1800">
          <a:solidFill>
            <a:schemeClr val="tx1"/>
          </a:solidFill>
          <a:latin typeface="Frutiger CE 55 Roman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1600">
          <a:solidFill>
            <a:schemeClr val="tx1"/>
          </a:solidFill>
          <a:latin typeface="Frutiger CE 55 Roman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1600">
          <a:solidFill>
            <a:schemeClr val="tx1"/>
          </a:solidFill>
          <a:latin typeface="Frutiger CE 55 Roman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.xml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.xml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microsoft.com/office/2007/relationships/hdphoto" Target="../media/hdphoto6.wdp"/><Relationship Id="rId5" Type="http://schemas.openxmlformats.org/officeDocument/2006/relationships/image" Target="../media/image12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3.xml"/><Relationship Id="rId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4.xml"/><Relationship Id="rId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microsoft.com/office/2007/relationships/hdphoto" Target="../media/hdphoto7.wdp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5.xml"/><Relationship Id="rId4" Type="http://schemas.microsoft.com/office/2007/relationships/hdphoto" Target="../media/hdphoto7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microsoft.com/office/2007/relationships/hdphoto" Target="../media/hdphoto7.wdp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6.xml"/><Relationship Id="rId4" Type="http://schemas.microsoft.com/office/2007/relationships/hdphoto" Target="../media/hdphoto7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microsoft.com/office/2007/relationships/hdphoto" Target="../media/hdphoto8.wdp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microsoft.com/office/2007/relationships/hdphoto" Target="../media/hdphoto9.wdp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microsoft.com/office/2007/relationships/hdphoto" Target="../media/hdphoto10.wdp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98526" y="2105026"/>
            <a:ext cx="7485063" cy="1330820"/>
          </a:xfrm>
        </p:spPr>
        <p:txBody>
          <a:bodyPr/>
          <a:lstStyle/>
          <a:p>
            <a:r>
              <a:rPr lang="de-DE" sz="2400" dirty="0" smtClean="0">
                <a:latin typeface="NDSFrutiger 45 Light" panose="02000403040000020004" pitchFamily="2" charset="0"/>
              </a:rPr>
              <a:t>Landesgrundstücksmarktdaten 2021</a:t>
            </a:r>
            <a:r>
              <a:rPr lang="de-DE" sz="2000" dirty="0">
                <a:latin typeface="NDSFrutiger 45 Light" panose="02000403040000020004" pitchFamily="2" charset="0"/>
              </a:rPr>
              <a:t/>
            </a:r>
            <a:br>
              <a:rPr lang="de-DE" sz="2000" dirty="0">
                <a:latin typeface="NDSFrutiger 45 Light" panose="02000403040000020004" pitchFamily="2" charset="0"/>
              </a:rPr>
            </a:br>
            <a:r>
              <a:rPr lang="de-DE" sz="2000" dirty="0" smtClean="0">
                <a:latin typeface="NDSFrutiger 45 Light" panose="02000403040000020004" pitchFamily="2" charset="0"/>
              </a:rPr>
              <a:t/>
            </a:r>
            <a:br>
              <a:rPr lang="de-DE" sz="2000" dirty="0" smtClean="0">
                <a:latin typeface="NDSFrutiger 45 Light" panose="02000403040000020004" pitchFamily="2" charset="0"/>
              </a:rPr>
            </a:br>
            <a:r>
              <a:rPr lang="de-DE" sz="1400" b="0" dirty="0" smtClean="0">
                <a:latin typeface="NDSFrutiger 45 Light" panose="02000403040000020004" pitchFamily="2" charset="0"/>
              </a:rPr>
              <a:t>Presseinformation zum Landesgrundstücksmarkt Niedersachsen </a:t>
            </a:r>
            <a:br>
              <a:rPr lang="de-DE" sz="1400" b="0" dirty="0" smtClean="0">
                <a:latin typeface="NDSFrutiger 45 Light" panose="02000403040000020004" pitchFamily="2" charset="0"/>
              </a:rPr>
            </a:br>
            <a:r>
              <a:rPr lang="de-DE" sz="1400" b="0" dirty="0" smtClean="0">
                <a:latin typeface="NDSFrutiger 45 Light" panose="02000403040000020004" pitchFamily="2" charset="0"/>
              </a:rPr>
              <a:t>Oberer Gutachterausschuss für Grundstückswerte in Niedersachsen</a:t>
            </a:r>
            <a:endParaRPr lang="de-DE" sz="1400" b="0" dirty="0">
              <a:latin typeface="NDSFrutiger 45 Light" panose="020004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50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/>
          <p:cNvPicPr>
            <a:picLocks noChangeAspect="1"/>
          </p:cNvPicPr>
          <p:nvPr/>
        </p:nvPicPr>
        <p:blipFill rotWithShape="1">
          <a:blip r:embed="rId3"/>
          <a:srcRect l="50984" t="41180" r="28344" b="38030"/>
          <a:stretch/>
        </p:blipFill>
        <p:spPr>
          <a:xfrm>
            <a:off x="5928015" y="3354162"/>
            <a:ext cx="2880320" cy="905243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htwinkliges Dreieck 5"/>
          <p:cNvSpPr/>
          <p:nvPr/>
        </p:nvSpPr>
        <p:spPr bwMode="auto">
          <a:xfrm rot="5400000">
            <a:off x="363055" y="529023"/>
            <a:ext cx="720080" cy="720080"/>
          </a:xfrm>
          <a:prstGeom prst="rtTriangle">
            <a:avLst/>
          </a:prstGeom>
          <a:solidFill>
            <a:srgbClr val="E0003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635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rgbClr val="79CBEB"/>
              </a:solidFill>
              <a:effectLst/>
              <a:latin typeface="Arial" charset="0"/>
            </a:endParaRPr>
          </a:p>
        </p:txBody>
      </p:sp>
      <p:sp>
        <p:nvSpPr>
          <p:cNvPr id="7" name="Titel 2"/>
          <p:cNvSpPr txBox="1">
            <a:spLocks/>
          </p:cNvSpPr>
          <p:nvPr/>
        </p:nvSpPr>
        <p:spPr bwMode="auto">
          <a:xfrm>
            <a:off x="1043608" y="539423"/>
            <a:ext cx="8100392" cy="790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Frutiger CE 55 Roman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DE" kern="0" dirty="0" smtClean="0">
                <a:latin typeface="NDSFrutiger 45 Light" panose="02000403040000020004" pitchFamily="2" charset="0"/>
              </a:rPr>
              <a:t>Niedersächsisches Portal für Wertermittlung</a:t>
            </a:r>
          </a:p>
          <a:p>
            <a:r>
              <a:rPr lang="de-DE" sz="1800" b="0" kern="0" dirty="0">
                <a:latin typeface="NDSFrutiger 45 Light" panose="02000403040000020004" pitchFamily="2" charset="0"/>
              </a:rPr>
              <a:t>m</a:t>
            </a:r>
            <a:r>
              <a:rPr lang="de-DE" sz="1800" b="0" kern="0" dirty="0" smtClean="0">
                <a:latin typeface="NDSFrutiger 45 Light" panose="02000403040000020004" pitchFamily="2" charset="0"/>
              </a:rPr>
              <a:t>it neuer Bodenrichtwertanwendung BORIS.NI</a:t>
            </a:r>
            <a:endParaRPr lang="de-DE" sz="1800" b="0" strike="sngStrike" kern="0" dirty="0" smtClean="0">
              <a:solidFill>
                <a:srgbClr val="00B05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0" name="Rechteck 9"/>
          <p:cNvSpPr/>
          <p:nvPr/>
        </p:nvSpPr>
        <p:spPr bwMode="auto">
          <a:xfrm>
            <a:off x="450735" y="601030"/>
            <a:ext cx="592873" cy="81859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8795"/>
                    </a14:imgEffect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18" y="665469"/>
            <a:ext cx="445645" cy="528464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45" y="1240952"/>
            <a:ext cx="465938" cy="112831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 rotWithShape="1">
          <a:blip r:embed="rId8"/>
          <a:srcRect l="50197" t="9051" r="32675" b="63859"/>
          <a:stretch/>
        </p:blipFill>
        <p:spPr>
          <a:xfrm>
            <a:off x="363055" y="1492763"/>
            <a:ext cx="5702805" cy="2818628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9"/>
          <a:srcRect l="50787" t="24170" r="27951" b="32991"/>
          <a:stretch/>
        </p:blipFill>
        <p:spPr>
          <a:xfrm>
            <a:off x="5724128" y="1249103"/>
            <a:ext cx="3084207" cy="1941908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124" y="3012573"/>
            <a:ext cx="2240451" cy="1776236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7" name="Rechteck 16"/>
          <p:cNvSpPr/>
          <p:nvPr/>
        </p:nvSpPr>
        <p:spPr bwMode="auto">
          <a:xfrm rot="21225423">
            <a:off x="521145" y="3879685"/>
            <a:ext cx="2605156" cy="54140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E0003C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600" b="1" kern="0" dirty="0">
                <a:solidFill>
                  <a:srgbClr val="E0003C"/>
                </a:solidFill>
                <a:latin typeface="NDSFrutiger 45 Light" panose="02000403040000020004" pitchFamily="2" charset="0"/>
              </a:rPr>
              <a:t>https://immobilienmarkt.niedersachsen.de</a:t>
            </a:r>
            <a:endParaRPr lang="de-DE" sz="1600" b="1" dirty="0">
              <a:solidFill>
                <a:srgbClr val="E0003C"/>
              </a:solidFill>
              <a:latin typeface="NDSFrutiger 55 Roman" panose="02000503040000020004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05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2"/>
          <p:cNvSpPr txBox="1">
            <a:spLocks/>
          </p:cNvSpPr>
          <p:nvPr/>
        </p:nvSpPr>
        <p:spPr bwMode="auto">
          <a:xfrm>
            <a:off x="1598238" y="539423"/>
            <a:ext cx="7545762" cy="790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Frutiger CE 55 Roman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DE" kern="0" dirty="0" smtClean="0">
                <a:latin typeface="NDSFrutiger 45 Light" panose="02000403040000020004" pitchFamily="2" charset="0"/>
              </a:rPr>
              <a:t>Transaktionszahlen</a:t>
            </a:r>
          </a:p>
          <a:p>
            <a:r>
              <a:rPr lang="de-DE" sz="1800" b="0" kern="0" dirty="0" smtClean="0">
                <a:solidFill>
                  <a:schemeClr val="tx1"/>
                </a:solidFill>
                <a:latin typeface="NDSFrutiger 45 Light" panose="02000403040000020004" pitchFamily="2" charset="0"/>
              </a:rPr>
              <a:t>Kauffallzahlen </a:t>
            </a:r>
            <a:r>
              <a:rPr lang="de-DE" sz="1800" b="0" kern="0" dirty="0" smtClean="0">
                <a:latin typeface="NDSFrutiger 45 Light" panose="02000403040000020004" pitchFamily="2" charset="0"/>
              </a:rPr>
              <a:t>(gesamt) der vergangenen zehn Jahre</a:t>
            </a:r>
          </a:p>
        </p:txBody>
      </p:sp>
      <p:sp>
        <p:nvSpPr>
          <p:cNvPr id="7" name="Rechtwinkliges Dreieck 6"/>
          <p:cNvSpPr/>
          <p:nvPr/>
        </p:nvSpPr>
        <p:spPr bwMode="auto">
          <a:xfrm rot="5400000">
            <a:off x="363055" y="529023"/>
            <a:ext cx="720080" cy="720080"/>
          </a:xfrm>
          <a:prstGeom prst="rtTriangle">
            <a:avLst/>
          </a:prstGeom>
          <a:solidFill>
            <a:srgbClr val="E0003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635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rgbClr val="79CBEB"/>
              </a:solidFill>
              <a:effectLst/>
              <a:latin typeface="Arial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668"/>
          <a:stretch/>
        </p:blipFill>
        <p:spPr>
          <a:xfrm>
            <a:off x="446110" y="602271"/>
            <a:ext cx="1152128" cy="879894"/>
          </a:xfrm>
          <a:prstGeom prst="rect">
            <a:avLst/>
          </a:prstGeom>
        </p:spPr>
      </p:pic>
      <p:graphicFrame>
        <p:nvGraphicFramePr>
          <p:cNvPr id="8" name="Diagram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8113252"/>
              </p:ext>
            </p:extLst>
          </p:nvPr>
        </p:nvGraphicFramePr>
        <p:xfrm>
          <a:off x="1568170" y="1329612"/>
          <a:ext cx="6480720" cy="3315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feld 8"/>
          <p:cNvSpPr txBox="1"/>
          <p:nvPr/>
        </p:nvSpPr>
        <p:spPr>
          <a:xfrm>
            <a:off x="315527" y="2155464"/>
            <a:ext cx="15352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 smtClean="0">
                <a:latin typeface="NDSFrutiger 45 Light" panose="02000403040000020004" pitchFamily="2" charset="0"/>
                <a:cs typeface="Calibri" panose="020F0502020204030204" pitchFamily="34" charset="0"/>
              </a:rPr>
              <a:t>Konstanter</a:t>
            </a:r>
          </a:p>
          <a:p>
            <a:r>
              <a:rPr lang="de-DE" sz="1800" dirty="0" smtClean="0">
                <a:latin typeface="NDSFrutiger 45 Light" panose="02000403040000020004" pitchFamily="2" charset="0"/>
                <a:cs typeface="Calibri" panose="020F0502020204030204" pitchFamily="34" charset="0"/>
              </a:rPr>
              <a:t>Verlauf,</a:t>
            </a:r>
          </a:p>
          <a:p>
            <a:r>
              <a:rPr lang="de-DE" sz="1800" dirty="0" smtClean="0">
                <a:latin typeface="NDSFrutiger 45 Light" panose="02000403040000020004" pitchFamily="2" charset="0"/>
                <a:cs typeface="Calibri" panose="020F0502020204030204" pitchFamily="34" charset="0"/>
              </a:rPr>
              <a:t>Änderung</a:t>
            </a:r>
          </a:p>
          <a:p>
            <a:r>
              <a:rPr lang="de-DE" sz="1800" dirty="0" smtClean="0">
                <a:latin typeface="NDSFrutiger 45 Light" panose="02000403040000020004" pitchFamily="2" charset="0"/>
                <a:cs typeface="Calibri" panose="020F0502020204030204" pitchFamily="34" charset="0"/>
              </a:rPr>
              <a:t>gegenüber</a:t>
            </a:r>
          </a:p>
          <a:p>
            <a:r>
              <a:rPr lang="de-DE" sz="1800" dirty="0" smtClean="0">
                <a:latin typeface="NDSFrutiger 45 Light" panose="02000403040000020004" pitchFamily="2" charset="0"/>
                <a:cs typeface="Calibri" panose="020F0502020204030204" pitchFamily="34" charset="0"/>
              </a:rPr>
              <a:t>Vorjahr:</a:t>
            </a:r>
          </a:p>
          <a:p>
            <a:r>
              <a:rPr lang="de-DE" sz="1800" b="1" dirty="0" smtClean="0">
                <a:solidFill>
                  <a:srgbClr val="E0003C"/>
                </a:solidFill>
                <a:latin typeface="NDSFrutiger 45 Light" panose="02000403040000020004" pitchFamily="2" charset="0"/>
                <a:cs typeface="Calibri" panose="020F0502020204030204" pitchFamily="34" charset="0"/>
              </a:rPr>
              <a:t>-0,2 %</a:t>
            </a:r>
            <a:endParaRPr lang="de-DE" sz="1800" b="1" dirty="0">
              <a:solidFill>
                <a:srgbClr val="E0003C"/>
              </a:solidFill>
              <a:latin typeface="NDSFrutiger 45 Light" panose="02000403040000020004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42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2"/>
          <p:cNvSpPr txBox="1">
            <a:spLocks/>
          </p:cNvSpPr>
          <p:nvPr/>
        </p:nvSpPr>
        <p:spPr bwMode="auto">
          <a:xfrm>
            <a:off x="1598238" y="539423"/>
            <a:ext cx="7545762" cy="790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Frutiger CE 55 Roman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DE" kern="0" dirty="0" smtClean="0">
                <a:latin typeface="NDSFrutiger 45 Light" panose="02000403040000020004" pitchFamily="2" charset="0"/>
              </a:rPr>
              <a:t>Geldumsatz</a:t>
            </a:r>
          </a:p>
          <a:p>
            <a:r>
              <a:rPr lang="de-DE" sz="1800" b="0" kern="0" dirty="0" smtClean="0">
                <a:latin typeface="NDSFrutiger 45 Light" panose="02000403040000020004" pitchFamily="2" charset="0"/>
              </a:rPr>
              <a:t>Geldumsatz (gesamt) der vergangenen zehn Jahre</a:t>
            </a:r>
          </a:p>
        </p:txBody>
      </p:sp>
      <p:sp>
        <p:nvSpPr>
          <p:cNvPr id="2" name="Rechteck 1"/>
          <p:cNvSpPr/>
          <p:nvPr/>
        </p:nvSpPr>
        <p:spPr bwMode="auto">
          <a:xfrm>
            <a:off x="5848947" y="4407954"/>
            <a:ext cx="2376264" cy="21602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NDSFrutiger 45 Light" panose="02000403040000020004" pitchFamily="2" charset="0"/>
              </a:rPr>
              <a:t>Angaben</a:t>
            </a:r>
            <a:r>
              <a:rPr kumimoji="0" lang="de-DE" sz="1200" b="0" i="0" u="none" strike="noStrike" cap="none" normalizeH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NDSFrutiger 45 Light" panose="02000403040000020004" pitchFamily="2" charset="0"/>
              </a:rPr>
              <a:t> in Mrd. EUR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NDSFrutiger 45 Light" panose="02000403040000020004" pitchFamily="2" charset="0"/>
            </a:endParaRPr>
          </a:p>
        </p:txBody>
      </p:sp>
      <p:sp>
        <p:nvSpPr>
          <p:cNvPr id="14" name="Rechtwinkliges Dreieck 13"/>
          <p:cNvSpPr/>
          <p:nvPr/>
        </p:nvSpPr>
        <p:spPr bwMode="auto">
          <a:xfrm rot="5400000">
            <a:off x="363055" y="529023"/>
            <a:ext cx="720080" cy="720080"/>
          </a:xfrm>
          <a:prstGeom prst="rtTriangle">
            <a:avLst/>
          </a:prstGeom>
          <a:solidFill>
            <a:srgbClr val="E0003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635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rgbClr val="79CBEB"/>
              </a:solidFill>
              <a:effectLst/>
              <a:latin typeface="Arial" charset="0"/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668"/>
          <a:stretch/>
        </p:blipFill>
        <p:spPr>
          <a:xfrm>
            <a:off x="446110" y="602271"/>
            <a:ext cx="1152128" cy="879894"/>
          </a:xfrm>
          <a:prstGeom prst="rect">
            <a:avLst/>
          </a:prstGeom>
        </p:spPr>
      </p:pic>
      <p:graphicFrame>
        <p:nvGraphicFramePr>
          <p:cNvPr id="12" name="Diagramm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8433636"/>
              </p:ext>
            </p:extLst>
          </p:nvPr>
        </p:nvGraphicFramePr>
        <p:xfrm>
          <a:off x="2044348" y="1214836"/>
          <a:ext cx="5984036" cy="3301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315526" y="2155464"/>
            <a:ext cx="17288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 smtClean="0">
                <a:latin typeface="NDSFrutiger 45 Light" panose="02000403040000020004" pitchFamily="2" charset="0"/>
                <a:cs typeface="Calibri" panose="020F0502020204030204" pitchFamily="34" charset="0"/>
              </a:rPr>
              <a:t>Seit 2017</a:t>
            </a:r>
            <a:r>
              <a:rPr lang="de-DE" sz="1800" strike="sngStrike" dirty="0" smtClean="0">
                <a:solidFill>
                  <a:srgbClr val="00B050"/>
                </a:solidFill>
                <a:latin typeface="NDSFrutiger 45 Light" panose="02000403040000020004" pitchFamily="2" charset="0"/>
                <a:cs typeface="Calibri" panose="020F0502020204030204" pitchFamily="34" charset="0"/>
              </a:rPr>
              <a:t> </a:t>
            </a:r>
            <a:r>
              <a:rPr lang="de-DE" sz="1800" dirty="0" smtClean="0">
                <a:latin typeface="NDSFrutiger 45 Light" panose="02000403040000020004" pitchFamily="2" charset="0"/>
                <a:cs typeface="Calibri" panose="020F0502020204030204" pitchFamily="34" charset="0"/>
              </a:rPr>
              <a:t>Steigerungen</a:t>
            </a:r>
          </a:p>
          <a:p>
            <a:r>
              <a:rPr lang="de-DE" sz="1800" dirty="0" smtClean="0">
                <a:latin typeface="NDSFrutiger 45 Light" panose="02000403040000020004" pitchFamily="2" charset="0"/>
                <a:cs typeface="Calibri" panose="020F0502020204030204" pitchFamily="34" charset="0"/>
              </a:rPr>
              <a:t>von jeweils mehr als </a:t>
            </a:r>
          </a:p>
          <a:p>
            <a:r>
              <a:rPr lang="de-DE" sz="1800" dirty="0" smtClean="0">
                <a:latin typeface="NDSFrutiger 45 Light" panose="02000403040000020004" pitchFamily="2" charset="0"/>
                <a:cs typeface="Calibri" panose="020F0502020204030204" pitchFamily="34" charset="0"/>
              </a:rPr>
              <a:t>2 Mrd. Euro</a:t>
            </a:r>
          </a:p>
          <a:p>
            <a:r>
              <a:rPr lang="de-DE" sz="1800" dirty="0" smtClean="0">
                <a:latin typeface="NDSFrutiger 45 Light" panose="02000403040000020004" pitchFamily="2" charset="0"/>
                <a:cs typeface="Calibri" panose="020F0502020204030204" pitchFamily="34" charset="0"/>
              </a:rPr>
              <a:t>pro Jahr</a:t>
            </a:r>
            <a:endParaRPr lang="de-DE" sz="1800" dirty="0">
              <a:latin typeface="NDSFrutiger 45 Light" panose="02000403040000020004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05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2"/>
          <p:cNvSpPr txBox="1">
            <a:spLocks/>
          </p:cNvSpPr>
          <p:nvPr/>
        </p:nvSpPr>
        <p:spPr bwMode="auto">
          <a:xfrm>
            <a:off x="1598238" y="539423"/>
            <a:ext cx="7545762" cy="790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Frutiger CE 55 Roman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DE" kern="0" dirty="0" smtClean="0">
                <a:latin typeface="NDSFrutiger 45 Light" panose="02000403040000020004" pitchFamily="2" charset="0"/>
              </a:rPr>
              <a:t>Geldumsatz</a:t>
            </a:r>
          </a:p>
          <a:p>
            <a:r>
              <a:rPr lang="de-DE" sz="1800" b="0" kern="0" dirty="0" smtClean="0">
                <a:latin typeface="NDSFrutiger 45 Light" panose="02000403040000020004" pitchFamily="2" charset="0"/>
              </a:rPr>
              <a:t>Teilmärkte im Vergleich zum Vorjahr </a:t>
            </a:r>
          </a:p>
        </p:txBody>
      </p:sp>
      <p:sp>
        <p:nvSpPr>
          <p:cNvPr id="14" name="Rechtwinkliges Dreieck 13"/>
          <p:cNvSpPr/>
          <p:nvPr/>
        </p:nvSpPr>
        <p:spPr bwMode="auto">
          <a:xfrm rot="5400000">
            <a:off x="363055" y="529023"/>
            <a:ext cx="720080" cy="720080"/>
          </a:xfrm>
          <a:prstGeom prst="rtTriangle">
            <a:avLst/>
          </a:prstGeom>
          <a:solidFill>
            <a:srgbClr val="E0003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635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rgbClr val="79CBEB"/>
              </a:solidFill>
              <a:effectLst/>
              <a:latin typeface="Arial" charset="0"/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668"/>
          <a:stretch/>
        </p:blipFill>
        <p:spPr>
          <a:xfrm>
            <a:off x="446110" y="602271"/>
            <a:ext cx="1152128" cy="879894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315526" y="2155464"/>
            <a:ext cx="18082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 smtClean="0">
                <a:latin typeface="NDSFrutiger 45 Light" panose="02000403040000020004" pitchFamily="2" charset="0"/>
                <a:cs typeface="Calibri" panose="020F0502020204030204" pitchFamily="34" charset="0"/>
              </a:rPr>
              <a:t>Umsatz-entwicklungen </a:t>
            </a:r>
          </a:p>
          <a:p>
            <a:r>
              <a:rPr lang="de-DE" sz="1800" dirty="0">
                <a:latin typeface="NDSFrutiger 45 Light" panose="02000403040000020004" pitchFamily="2" charset="0"/>
                <a:cs typeface="Calibri" panose="020F0502020204030204" pitchFamily="34" charset="0"/>
              </a:rPr>
              <a:t>g</a:t>
            </a:r>
            <a:r>
              <a:rPr lang="de-DE" sz="1800" dirty="0" smtClean="0">
                <a:latin typeface="NDSFrutiger 45 Light" panose="02000403040000020004" pitchFamily="2" charset="0"/>
                <a:cs typeface="Calibri" panose="020F0502020204030204" pitchFamily="34" charset="0"/>
              </a:rPr>
              <a:t>egenüber Vorjahr</a:t>
            </a:r>
          </a:p>
          <a:p>
            <a:r>
              <a:rPr lang="de-DE" sz="1800" dirty="0" smtClean="0">
                <a:latin typeface="NDSFrutiger 45 Light" panose="02000403040000020004" pitchFamily="2" charset="0"/>
                <a:cs typeface="Calibri" panose="020F0502020204030204" pitchFamily="34" charset="0"/>
              </a:rPr>
              <a:t>in ausgewählten Teilmärkten</a:t>
            </a:r>
            <a:endParaRPr lang="de-DE" sz="1800" dirty="0">
              <a:latin typeface="NDSFrutiger 45 Light" panose="02000403040000020004" pitchFamily="2" charset="0"/>
              <a:cs typeface="Calibri" panose="020F050202020403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339752" y="1479591"/>
            <a:ext cx="6264696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de-DE" sz="1800" dirty="0" smtClean="0">
                <a:solidFill>
                  <a:srgbClr val="4993BD"/>
                </a:solidFill>
                <a:latin typeface="NDSFrutiger 45 Light" panose="02000403040000020004" pitchFamily="2" charset="0"/>
                <a:cs typeface="Calibri" panose="020F0502020204030204" pitchFamily="34" charset="0"/>
              </a:rPr>
              <a:t>Eigenheime:				+ 10 %</a:t>
            </a:r>
          </a:p>
          <a:p>
            <a:pPr>
              <a:lnSpc>
                <a:spcPts val="3000"/>
              </a:lnSpc>
            </a:pPr>
            <a:r>
              <a:rPr lang="de-DE" sz="1800" dirty="0" smtClean="0">
                <a:solidFill>
                  <a:srgbClr val="4993BD"/>
                </a:solidFill>
                <a:latin typeface="NDSFrutiger 45 Light" panose="02000403040000020004" pitchFamily="2" charset="0"/>
                <a:cs typeface="Calibri" panose="020F0502020204030204" pitchFamily="34" charset="0"/>
              </a:rPr>
              <a:t>Eigentumswohnungen:			+   9 %</a:t>
            </a:r>
          </a:p>
          <a:p>
            <a:pPr>
              <a:lnSpc>
                <a:spcPts val="3000"/>
              </a:lnSpc>
            </a:pPr>
            <a:r>
              <a:rPr lang="de-DE" sz="1800" dirty="0">
                <a:solidFill>
                  <a:srgbClr val="4993BD"/>
                </a:solidFill>
                <a:latin typeface="NDSFrutiger 45 Light" panose="02000403040000020004" pitchFamily="2" charset="0"/>
                <a:cs typeface="Calibri" panose="020F0502020204030204" pitchFamily="34" charset="0"/>
              </a:rPr>
              <a:t>Wohnbauland (unbebaut):	</a:t>
            </a:r>
            <a:r>
              <a:rPr lang="de-DE" sz="1800" dirty="0" smtClean="0">
                <a:solidFill>
                  <a:srgbClr val="4993BD"/>
                </a:solidFill>
                <a:latin typeface="NDSFrutiger 45 Light" panose="02000403040000020004" pitchFamily="2" charset="0"/>
                <a:cs typeface="Calibri" panose="020F0502020204030204" pitchFamily="34" charset="0"/>
              </a:rPr>
              <a:t>		+ 12 %</a:t>
            </a:r>
          </a:p>
          <a:p>
            <a:pPr>
              <a:lnSpc>
                <a:spcPts val="3000"/>
              </a:lnSpc>
            </a:pPr>
            <a:r>
              <a:rPr lang="de-DE" sz="1800" dirty="0">
                <a:solidFill>
                  <a:srgbClr val="4993BD"/>
                </a:solidFill>
                <a:latin typeface="NDSFrutiger 45 Light" panose="02000403040000020004" pitchFamily="2" charset="0"/>
                <a:cs typeface="Calibri" panose="020F0502020204030204" pitchFamily="34" charset="0"/>
              </a:rPr>
              <a:t>l</a:t>
            </a:r>
            <a:r>
              <a:rPr lang="de-DE" sz="1800" dirty="0" smtClean="0">
                <a:solidFill>
                  <a:srgbClr val="4993BD"/>
                </a:solidFill>
                <a:latin typeface="NDSFrutiger 45 Light" panose="02000403040000020004" pitchFamily="2" charset="0"/>
                <a:cs typeface="Calibri" panose="020F0502020204030204" pitchFamily="34" charset="0"/>
              </a:rPr>
              <a:t>and- und forstwirtschaftliche Flächen:	+   9 %</a:t>
            </a:r>
          </a:p>
          <a:p>
            <a:pPr>
              <a:lnSpc>
                <a:spcPts val="3000"/>
              </a:lnSpc>
            </a:pPr>
            <a:r>
              <a:rPr lang="de-DE" sz="1800" dirty="0" smtClean="0">
                <a:solidFill>
                  <a:srgbClr val="4993BD"/>
                </a:solidFill>
                <a:latin typeface="NDSFrutiger 45 Light" panose="02000403040000020004" pitchFamily="2" charset="0"/>
                <a:cs typeface="Calibri" panose="020F0502020204030204" pitchFamily="34" charset="0"/>
              </a:rPr>
              <a:t>Wohn- und Geschäftshäuser, Büros:		+   3 %</a:t>
            </a:r>
          </a:p>
          <a:p>
            <a:pPr>
              <a:lnSpc>
                <a:spcPts val="3000"/>
              </a:lnSpc>
            </a:pPr>
            <a:r>
              <a:rPr lang="de-DE" sz="1800" dirty="0" smtClean="0">
                <a:solidFill>
                  <a:srgbClr val="4993BD"/>
                </a:solidFill>
                <a:latin typeface="NDSFrutiger 45 Light" panose="02000403040000020004" pitchFamily="2" charset="0"/>
                <a:cs typeface="Calibri" panose="020F0502020204030204" pitchFamily="34" charset="0"/>
              </a:rPr>
              <a:t>Sonstige Wirtschaftsimmobilien:		+ 36 %</a:t>
            </a:r>
            <a:endParaRPr lang="de-DE" sz="400" dirty="0">
              <a:solidFill>
                <a:srgbClr val="4993BD"/>
              </a:solidFill>
              <a:latin typeface="NDSFrutiger 45 Light" panose="02000403040000020004" pitchFamily="2" charset="0"/>
              <a:cs typeface="Calibri" panose="020F0502020204030204" pitchFamily="34" charset="0"/>
            </a:endParaRPr>
          </a:p>
          <a:p>
            <a:pPr>
              <a:lnSpc>
                <a:spcPts val="3000"/>
              </a:lnSpc>
            </a:pPr>
            <a:r>
              <a:rPr lang="de-DE" sz="1800" dirty="0" smtClean="0">
                <a:solidFill>
                  <a:srgbClr val="E0003C"/>
                </a:solidFill>
                <a:latin typeface="NDSFrutiger 45 Light" panose="02000403040000020004" pitchFamily="2" charset="0"/>
                <a:cs typeface="Calibri" panose="020F0502020204030204" pitchFamily="34" charset="0"/>
              </a:rPr>
              <a:t>gewerbliches Bauland:			-  12 %</a:t>
            </a:r>
          </a:p>
          <a:p>
            <a:pPr>
              <a:lnSpc>
                <a:spcPts val="3000"/>
              </a:lnSpc>
            </a:pPr>
            <a:r>
              <a:rPr lang="de-DE" sz="1800" dirty="0" smtClean="0">
                <a:solidFill>
                  <a:srgbClr val="E0003C"/>
                </a:solidFill>
                <a:latin typeface="NDSFrutiger 45 Light" panose="02000403040000020004" pitchFamily="2" charset="0"/>
                <a:cs typeface="Calibri" panose="020F0502020204030204" pitchFamily="34" charset="0"/>
              </a:rPr>
              <a:t>Mehrfamilienhäuser:			-    6 %</a:t>
            </a:r>
          </a:p>
          <a:p>
            <a:endParaRPr lang="de-DE" sz="1800" dirty="0" smtClean="0">
              <a:latin typeface="NDSFrutiger 45 Light" panose="02000403040000020004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04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2"/>
          <p:cNvSpPr txBox="1">
            <a:spLocks/>
          </p:cNvSpPr>
          <p:nvPr/>
        </p:nvSpPr>
        <p:spPr bwMode="auto">
          <a:xfrm>
            <a:off x="1598238" y="673038"/>
            <a:ext cx="7545762" cy="520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Frutiger CE 55 Roman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DE" kern="0" dirty="0" smtClean="0">
                <a:latin typeface="NDSFrutiger 45 Light" panose="02000403040000020004" pitchFamily="2" charset="0"/>
              </a:rPr>
              <a:t>Freistehende Ein- und Zweifamilienhäuser</a:t>
            </a:r>
          </a:p>
          <a:p>
            <a:pPr lvl="0"/>
            <a:r>
              <a:rPr lang="de-DE" sz="1800" b="0" kern="0" dirty="0" smtClean="0">
                <a:solidFill>
                  <a:srgbClr val="000000"/>
                </a:solidFill>
                <a:latin typeface="NDSFrutiger 45 Light" panose="02000403040000020004" pitchFamily="2" charset="0"/>
              </a:rPr>
              <a:t>Mittlere Preise 2020</a:t>
            </a:r>
            <a:endParaRPr lang="de-DE" sz="1800" b="0" kern="0" dirty="0">
              <a:solidFill>
                <a:srgbClr val="000000"/>
              </a:solidFill>
              <a:latin typeface="NDSFrutiger 45 Light" panose="02000403040000020004" pitchFamily="2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62" b="94855" l="9975" r="88757">
                        <a14:foregroundMark x1="12511" y1="16107" x2="12511" y2="16107"/>
                        <a14:foregroundMark x1="16061" y1="13423" x2="16061" y2="13423"/>
                        <a14:foregroundMark x1="20287" y1="11969" x2="20287" y2="11969"/>
                        <a14:foregroundMark x1="21133" y1="11969" x2="21133" y2="11969"/>
                        <a14:foregroundMark x1="17160" y1="13647" x2="17160" y2="13647"/>
                        <a14:foregroundMark x1="24514" y1="11074" x2="24514" y2="11074"/>
                        <a14:foregroundMark x1="28487" y1="10067" x2="28487" y2="10067"/>
                        <a14:foregroundMark x1="30938" y1="9284" x2="30938" y2="9284"/>
                        <a14:foregroundMark x1="18005" y1="13423" x2="18005" y2="13423"/>
                        <a14:foregroundMark x1="15216" y1="13535" x2="15216" y2="13535"/>
                        <a14:foregroundMark x1="72781" y1="79083" x2="72781" y2="79083"/>
                        <a14:foregroundMark x1="71090" y1="79642" x2="71090" y2="79642"/>
                        <a14:foregroundMark x1="69738" y1="80201" x2="69738" y2="80201"/>
                        <a14:foregroundMark x1="68893" y1="80425" x2="68893" y2="80425"/>
                        <a14:foregroundMark x1="70330" y1="76957" x2="70330" y2="76957"/>
                        <a14:foregroundMark x1="69992" y1="75615" x2="69992" y2="75615"/>
                        <a14:foregroundMark x1="71006" y1="77069" x2="71006" y2="77069"/>
                        <a14:foregroundMark x1="71936" y1="80761" x2="71936" y2="80761"/>
                        <a14:foregroundMark x1="71090" y1="80984" x2="71090" y2="80984"/>
                        <a14:foregroundMark x1="86306" y1="38143" x2="86306" y2="38143"/>
                        <a14:foregroundMark x1="79882" y1="62304" x2="79882" y2="62304"/>
                        <a14:foregroundMark x1="79628" y1="61633" x2="79628" y2="61633"/>
                        <a14:foregroundMark x1="79966" y1="62752" x2="79966" y2="62752"/>
                        <a14:foregroundMark x1="34827" y1="11633" x2="34827" y2="11633"/>
                        <a14:foregroundMark x1="34404" y1="11857" x2="34404" y2="11857"/>
                        <a14:foregroundMark x1="34658" y1="12192" x2="34658" y2="12192"/>
                        <a14:foregroundMark x1="55283" y1="80984" x2="55283" y2="809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225"/>
          <a:stretch/>
        </p:blipFill>
        <p:spPr bwMode="auto">
          <a:xfrm>
            <a:off x="2114203" y="1156083"/>
            <a:ext cx="4859688" cy="3516634"/>
          </a:xfrm>
          <a:prstGeom prst="rect">
            <a:avLst/>
          </a:prstGeom>
          <a:noFill/>
          <a:ln>
            <a:noFill/>
          </a:ln>
          <a:effectLst>
            <a:outerShdw blurRad="127000" dist="635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ige Legende 6"/>
          <p:cNvSpPr/>
          <p:nvPr/>
        </p:nvSpPr>
        <p:spPr bwMode="auto">
          <a:xfrm>
            <a:off x="2092585" y="3568526"/>
            <a:ext cx="1414286" cy="360040"/>
          </a:xfrm>
          <a:prstGeom prst="wedgeRectCallout">
            <a:avLst>
              <a:gd name="adj1" fmla="val 154163"/>
              <a:gd name="adj2" fmla="val -128313"/>
            </a:avLst>
          </a:prstGeom>
          <a:solidFill>
            <a:schemeClr val="bg1"/>
          </a:solidFill>
          <a:ln w="9525" cap="flat" cmpd="sng" algn="ctr">
            <a:solidFill>
              <a:srgbClr val="009A9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  <a:t>Hannover:</a:t>
            </a:r>
            <a:br>
              <a:rPr lang="de-DE" sz="1000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  <a:t>523.000 €</a:t>
            </a:r>
            <a:endParaRPr lang="de-DE" sz="1000" b="1" dirty="0">
              <a:solidFill>
                <a:srgbClr val="009A9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8" name="Rechteckige Legende 7"/>
          <p:cNvSpPr/>
          <p:nvPr/>
        </p:nvSpPr>
        <p:spPr bwMode="auto">
          <a:xfrm>
            <a:off x="678299" y="1803199"/>
            <a:ext cx="1414285" cy="360040"/>
          </a:xfrm>
          <a:prstGeom prst="wedgeRectCallout">
            <a:avLst>
              <a:gd name="adj1" fmla="val 132614"/>
              <a:gd name="adj2" fmla="val -22290"/>
            </a:avLst>
          </a:prstGeom>
          <a:solidFill>
            <a:schemeClr val="bg1"/>
          </a:solidFill>
          <a:ln w="9525" cap="flat" cmpd="sng" algn="ctr">
            <a:solidFill>
              <a:srgbClr val="009A9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  <a:t>Aurich:</a:t>
            </a:r>
            <a:br>
              <a:rPr lang="de-DE" sz="1000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  <a:t>193.000 €</a:t>
            </a:r>
            <a:endParaRPr lang="de-DE" sz="1000" b="1" dirty="0">
              <a:solidFill>
                <a:srgbClr val="009A9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9" name="Rechteckige Legende 8"/>
          <p:cNvSpPr/>
          <p:nvPr/>
        </p:nvSpPr>
        <p:spPr bwMode="auto">
          <a:xfrm>
            <a:off x="6686106" y="3205359"/>
            <a:ext cx="1414286" cy="360040"/>
          </a:xfrm>
          <a:prstGeom prst="wedgeRectCallout">
            <a:avLst>
              <a:gd name="adj1" fmla="val -127160"/>
              <a:gd name="adj2" fmla="val 5725"/>
            </a:avLst>
          </a:prstGeom>
          <a:solidFill>
            <a:schemeClr val="bg1"/>
          </a:solidFill>
          <a:ln w="9525" cap="flat" cmpd="sng" algn="ctr">
            <a:solidFill>
              <a:srgbClr val="009A9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  <a:t>Braunschweig:</a:t>
            </a:r>
            <a:br>
              <a:rPr lang="de-DE" sz="1000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  <a:t>410.000 €</a:t>
            </a:r>
            <a:endParaRPr lang="de-DE" sz="1000" b="1" dirty="0">
              <a:solidFill>
                <a:srgbClr val="009A9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0" name="Rechteckige Legende 9"/>
          <p:cNvSpPr/>
          <p:nvPr/>
        </p:nvSpPr>
        <p:spPr bwMode="auto">
          <a:xfrm>
            <a:off x="678299" y="2977999"/>
            <a:ext cx="1414285" cy="360040"/>
          </a:xfrm>
          <a:prstGeom prst="wedgeRectCallout">
            <a:avLst>
              <a:gd name="adj1" fmla="val 164013"/>
              <a:gd name="adj2" fmla="val 58670"/>
            </a:avLst>
          </a:prstGeom>
          <a:solidFill>
            <a:schemeClr val="bg1"/>
          </a:solidFill>
          <a:ln w="9525" cap="flat" cmpd="sng" algn="ctr">
            <a:solidFill>
              <a:srgbClr val="009A9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  <a:t>Osnabrück:</a:t>
            </a:r>
            <a:br>
              <a:rPr lang="de-DE" sz="1000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  <a:t>390.000 €</a:t>
            </a:r>
            <a:endParaRPr lang="de-DE" sz="1000" b="1" dirty="0">
              <a:solidFill>
                <a:srgbClr val="009A9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1" name="Rechteckige Legende 10"/>
          <p:cNvSpPr/>
          <p:nvPr/>
        </p:nvSpPr>
        <p:spPr bwMode="auto">
          <a:xfrm>
            <a:off x="6686106" y="1443159"/>
            <a:ext cx="1414286" cy="360040"/>
          </a:xfrm>
          <a:prstGeom prst="wedgeRectCallout">
            <a:avLst>
              <a:gd name="adj1" fmla="val -153477"/>
              <a:gd name="adj2" fmla="val 95724"/>
            </a:avLst>
          </a:prstGeom>
          <a:solidFill>
            <a:schemeClr val="bg1"/>
          </a:solidFill>
          <a:ln w="9525" cap="flat" cmpd="sng" algn="ctr">
            <a:solidFill>
              <a:srgbClr val="009A9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  <a:t>Harburg:</a:t>
            </a:r>
            <a:br>
              <a:rPr lang="de-DE" sz="1000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  <a:t>388.000 €</a:t>
            </a:r>
            <a:endParaRPr lang="de-DE" sz="1000" b="1" dirty="0">
              <a:solidFill>
                <a:srgbClr val="009A9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2" name="Rechteckige Legende 11"/>
          <p:cNvSpPr/>
          <p:nvPr/>
        </p:nvSpPr>
        <p:spPr bwMode="auto">
          <a:xfrm>
            <a:off x="6686106" y="3792759"/>
            <a:ext cx="1414286" cy="360040"/>
          </a:xfrm>
          <a:prstGeom prst="wedgeRectCallout">
            <a:avLst>
              <a:gd name="adj1" fmla="val -159661"/>
              <a:gd name="adj2" fmla="val 82737"/>
            </a:avLst>
          </a:prstGeom>
          <a:solidFill>
            <a:schemeClr val="bg1"/>
          </a:solidFill>
          <a:ln w="9525" cap="flat" cmpd="sng" algn="ctr">
            <a:solidFill>
              <a:srgbClr val="009A9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  <a:t>Göttingen:</a:t>
            </a:r>
            <a:br>
              <a:rPr lang="de-DE" sz="1000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  <a:t>392.000 €</a:t>
            </a:r>
            <a:endParaRPr lang="de-DE" sz="1000" b="1" dirty="0">
              <a:solidFill>
                <a:srgbClr val="009A9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3" name="Rechteckige Legende 12"/>
          <p:cNvSpPr/>
          <p:nvPr/>
        </p:nvSpPr>
        <p:spPr bwMode="auto">
          <a:xfrm>
            <a:off x="678299" y="2390599"/>
            <a:ext cx="1414285" cy="360040"/>
          </a:xfrm>
          <a:prstGeom prst="wedgeRectCallout">
            <a:avLst>
              <a:gd name="adj1" fmla="val 174086"/>
              <a:gd name="adj2" fmla="val -70928"/>
            </a:avLst>
          </a:prstGeom>
          <a:solidFill>
            <a:schemeClr val="bg1"/>
          </a:solidFill>
          <a:ln w="9525" cap="flat" cmpd="sng" algn="ctr">
            <a:solidFill>
              <a:srgbClr val="009A9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  <a:t>Oldenburg:</a:t>
            </a:r>
            <a:br>
              <a:rPr lang="de-DE" sz="1000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  <a:t>370.000 €</a:t>
            </a:r>
            <a:endParaRPr lang="de-DE" sz="1000" b="1" dirty="0">
              <a:solidFill>
                <a:srgbClr val="009A9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4" name="Rechteckige Legende 13"/>
          <p:cNvSpPr/>
          <p:nvPr/>
        </p:nvSpPr>
        <p:spPr bwMode="auto">
          <a:xfrm>
            <a:off x="2092585" y="4155926"/>
            <a:ext cx="1414286" cy="360040"/>
          </a:xfrm>
          <a:prstGeom prst="wedgeRectCallout">
            <a:avLst>
              <a:gd name="adj1" fmla="val 143071"/>
              <a:gd name="adj2" fmla="val -91312"/>
            </a:avLst>
          </a:prstGeom>
          <a:solidFill>
            <a:schemeClr val="bg1"/>
          </a:solidFill>
          <a:ln w="9525" cap="flat" cmpd="sng" algn="ctr">
            <a:solidFill>
              <a:srgbClr val="009A9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  <a:t>Holzminden:</a:t>
            </a:r>
            <a:br>
              <a:rPr lang="de-DE" sz="1000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  <a:t>125.000 €</a:t>
            </a:r>
            <a:endParaRPr lang="de-DE" sz="1000" b="1" dirty="0">
              <a:solidFill>
                <a:srgbClr val="009A9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5" name="Rechteckige Legende 14"/>
          <p:cNvSpPr/>
          <p:nvPr/>
        </p:nvSpPr>
        <p:spPr bwMode="auto">
          <a:xfrm>
            <a:off x="6686106" y="2617959"/>
            <a:ext cx="1414286" cy="360040"/>
          </a:xfrm>
          <a:prstGeom prst="wedgeRectCallout">
            <a:avLst>
              <a:gd name="adj1" fmla="val -87563"/>
              <a:gd name="adj2" fmla="val -80360"/>
            </a:avLst>
          </a:prstGeom>
          <a:solidFill>
            <a:schemeClr val="bg1"/>
          </a:solidFill>
          <a:ln w="9525" cap="flat" cmpd="sng" algn="ctr">
            <a:solidFill>
              <a:srgbClr val="009A9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  <a:t>Lüchow-Dannenberg:</a:t>
            </a:r>
            <a:br>
              <a:rPr lang="de-DE" sz="1000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  <a:t>130.000 €</a:t>
            </a:r>
            <a:endParaRPr lang="de-DE" sz="1000" b="1" dirty="0">
              <a:solidFill>
                <a:srgbClr val="009A9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20" name="Rechteckige Legende 19"/>
          <p:cNvSpPr/>
          <p:nvPr/>
        </p:nvSpPr>
        <p:spPr bwMode="auto">
          <a:xfrm>
            <a:off x="6686105" y="2030559"/>
            <a:ext cx="1414287" cy="360040"/>
          </a:xfrm>
          <a:prstGeom prst="wedgeRectCallout">
            <a:avLst>
              <a:gd name="adj1" fmla="val -165985"/>
              <a:gd name="adj2" fmla="val 97262"/>
            </a:avLst>
          </a:prstGeom>
          <a:solidFill>
            <a:schemeClr val="bg1"/>
          </a:solidFill>
          <a:ln w="9525" cap="flat" cmpd="sng" algn="ctr">
            <a:solidFill>
              <a:srgbClr val="009A9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  <a:t>Heidekreis:</a:t>
            </a:r>
            <a:r>
              <a:rPr lang="de-DE" sz="1000" dirty="0">
                <a:solidFill>
                  <a:srgbClr val="009A90"/>
                </a:solidFill>
                <a:latin typeface="NDSFrutiger 45 Light" panose="02000403040000020004" pitchFamily="2" charset="0"/>
              </a:rPr>
              <a:t/>
            </a:r>
            <a:br>
              <a:rPr lang="de-DE" sz="1000" dirty="0">
                <a:solidFill>
                  <a:srgbClr val="009A90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009A90"/>
                </a:solidFill>
                <a:latin typeface="NDSFrutiger 45 Light" panose="02000403040000020004" pitchFamily="2" charset="0"/>
              </a:rPr>
              <a:t>210.000 </a:t>
            </a:r>
            <a:r>
              <a:rPr lang="de-DE" sz="1000" b="1" dirty="0">
                <a:solidFill>
                  <a:srgbClr val="009A90"/>
                </a:solidFill>
                <a:latin typeface="NDSFrutiger 45 Light" panose="02000403040000020004" pitchFamily="2" charset="0"/>
              </a:rPr>
              <a:t>€</a:t>
            </a:r>
          </a:p>
        </p:txBody>
      </p:sp>
      <p:sp>
        <p:nvSpPr>
          <p:cNvPr id="17" name="Rechtwinkliges Dreieck 16"/>
          <p:cNvSpPr/>
          <p:nvPr/>
        </p:nvSpPr>
        <p:spPr bwMode="auto">
          <a:xfrm rot="5400000">
            <a:off x="363055" y="529023"/>
            <a:ext cx="720080" cy="720080"/>
          </a:xfrm>
          <a:prstGeom prst="rtTriangle">
            <a:avLst/>
          </a:prstGeom>
          <a:solidFill>
            <a:srgbClr val="E0003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635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rgbClr val="79CBEB"/>
              </a:solidFill>
              <a:effectLst/>
              <a:latin typeface="Arial" charset="0"/>
            </a:endParaRP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10" y="602271"/>
            <a:ext cx="1152128" cy="879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 bwMode="auto">
          <a:xfrm>
            <a:off x="291793" y="3792759"/>
            <a:ext cx="1460761" cy="492255"/>
          </a:xfrm>
          <a:prstGeom prst="rect">
            <a:avLst/>
          </a:prstGeom>
          <a:solidFill>
            <a:srgbClr val="009A9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200" b="1" dirty="0" smtClean="0">
                <a:solidFill>
                  <a:schemeClr val="bg1"/>
                </a:solidFill>
                <a:latin typeface="NDSFrutiger 45 Light" panose="02000403040000020004" pitchFamily="2" charset="0"/>
              </a:rPr>
              <a:t>Ø Niedersachsen: 240.000 €</a:t>
            </a:r>
            <a:endParaRPr lang="de-DE" sz="1200" b="1" dirty="0">
              <a:solidFill>
                <a:schemeClr val="bg1"/>
              </a:solidFill>
              <a:latin typeface="NDSFrutiger 45 Light" panose="020004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28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2"/>
          <p:cNvSpPr txBox="1">
            <a:spLocks/>
          </p:cNvSpPr>
          <p:nvPr/>
        </p:nvSpPr>
        <p:spPr bwMode="auto">
          <a:xfrm>
            <a:off x="1598238" y="673038"/>
            <a:ext cx="7545762" cy="520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Frutiger CE 55 Roman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DE" kern="0" dirty="0" smtClean="0">
                <a:latin typeface="NDSFrutiger 45 Light" panose="02000403040000020004" pitchFamily="2" charset="0"/>
              </a:rPr>
              <a:t>Freistehende Ein- und Zweifamilienhäuser</a:t>
            </a:r>
          </a:p>
          <a:p>
            <a:pPr lvl="0"/>
            <a:r>
              <a:rPr lang="de-DE" sz="1800" b="0" kern="0" dirty="0" smtClean="0">
                <a:solidFill>
                  <a:srgbClr val="000000"/>
                </a:solidFill>
                <a:latin typeface="NDSFrutiger 45 Light" panose="02000403040000020004" pitchFamily="2" charset="0"/>
              </a:rPr>
              <a:t>Monatsweise Auswertung </a:t>
            </a:r>
            <a:r>
              <a:rPr lang="de-DE" sz="1800" b="0" kern="0" dirty="0" smtClean="0">
                <a:solidFill>
                  <a:schemeClr val="tx1"/>
                </a:solidFill>
                <a:latin typeface="NDSFrutiger 45 Light" panose="02000403040000020004" pitchFamily="2" charset="0"/>
              </a:rPr>
              <a:t>der Preisentwicklung</a:t>
            </a:r>
            <a:endParaRPr lang="de-DE" sz="1800" b="0" kern="0" dirty="0">
              <a:solidFill>
                <a:schemeClr val="tx1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7" name="Rechtwinkliges Dreieck 16"/>
          <p:cNvSpPr/>
          <p:nvPr/>
        </p:nvSpPr>
        <p:spPr bwMode="auto">
          <a:xfrm rot="5400000">
            <a:off x="363055" y="529023"/>
            <a:ext cx="720080" cy="720080"/>
          </a:xfrm>
          <a:prstGeom prst="rtTriangle">
            <a:avLst/>
          </a:prstGeom>
          <a:solidFill>
            <a:srgbClr val="E0003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635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rgbClr val="79CBEB"/>
              </a:solidFill>
              <a:effectLst/>
              <a:latin typeface="Arial" charset="0"/>
            </a:endParaRP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10" y="602271"/>
            <a:ext cx="1152128" cy="879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feld 17"/>
          <p:cNvSpPr txBox="1"/>
          <p:nvPr/>
        </p:nvSpPr>
        <p:spPr>
          <a:xfrm>
            <a:off x="315526" y="2155464"/>
            <a:ext cx="17361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 smtClean="0">
                <a:latin typeface="NDSFrutiger 45 Light" panose="02000403040000020004" pitchFamily="2" charset="0"/>
                <a:cs typeface="Calibri" panose="020F0502020204030204" pitchFamily="34" charset="0"/>
              </a:rPr>
              <a:t>Bislang keine </a:t>
            </a:r>
          </a:p>
          <a:p>
            <a:r>
              <a:rPr lang="de-DE" sz="1800" dirty="0" smtClean="0">
                <a:latin typeface="NDSFrutiger 45 Light" panose="02000403040000020004" pitchFamily="2" charset="0"/>
                <a:cs typeface="Calibri" panose="020F0502020204030204" pitchFamily="34" charset="0"/>
              </a:rPr>
              <a:t>Auswirkung der </a:t>
            </a:r>
          </a:p>
          <a:p>
            <a:r>
              <a:rPr lang="de-DE" sz="1800" dirty="0" smtClean="0">
                <a:latin typeface="NDSFrutiger 45 Light" panose="02000403040000020004" pitchFamily="2" charset="0"/>
                <a:cs typeface="Calibri" panose="020F0502020204030204" pitchFamily="34" charset="0"/>
              </a:rPr>
              <a:t>Corona-Krise</a:t>
            </a:r>
          </a:p>
          <a:p>
            <a:r>
              <a:rPr lang="de-DE" sz="1800" dirty="0" smtClean="0">
                <a:latin typeface="NDSFrutiger 45 Light" panose="02000403040000020004" pitchFamily="2" charset="0"/>
                <a:cs typeface="Calibri" panose="020F0502020204030204" pitchFamily="34" charset="0"/>
              </a:rPr>
              <a:t>erkennbar</a:t>
            </a:r>
            <a:endParaRPr lang="de-DE" sz="1800" dirty="0">
              <a:latin typeface="NDSFrutiger 45 Light" panose="02000403040000020004" pitchFamily="2" charset="0"/>
              <a:cs typeface="Calibri" panose="020F0502020204030204" pitchFamily="34" charset="0"/>
            </a:endParaRPr>
          </a:p>
        </p:txBody>
      </p:sp>
      <p:graphicFrame>
        <p:nvGraphicFramePr>
          <p:cNvPr id="22" name="Diagramm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4654603"/>
              </p:ext>
            </p:extLst>
          </p:nvPr>
        </p:nvGraphicFramePr>
        <p:xfrm>
          <a:off x="1934560" y="1138303"/>
          <a:ext cx="6680398" cy="3511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28055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2"/>
          <p:cNvSpPr txBox="1">
            <a:spLocks/>
          </p:cNvSpPr>
          <p:nvPr/>
        </p:nvSpPr>
        <p:spPr bwMode="auto">
          <a:xfrm>
            <a:off x="1598238" y="673038"/>
            <a:ext cx="7545762" cy="520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Frutiger CE 55 Roman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DE" kern="0" dirty="0" smtClean="0">
                <a:latin typeface="NDSFrutiger 45 Light" panose="02000403040000020004" pitchFamily="2" charset="0"/>
              </a:rPr>
              <a:t>Eigenheime und Eigentumswohnungen</a:t>
            </a:r>
          </a:p>
          <a:p>
            <a:pPr lvl="0"/>
            <a:r>
              <a:rPr lang="de-DE" sz="1800" b="0" kern="0" dirty="0" smtClean="0">
                <a:solidFill>
                  <a:srgbClr val="000000"/>
                </a:solidFill>
                <a:latin typeface="NDSFrutiger 45 Light" panose="02000403040000020004" pitchFamily="2" charset="0"/>
              </a:rPr>
              <a:t>Monatsweise Entwicklung der </a:t>
            </a:r>
            <a:r>
              <a:rPr lang="de-DE" sz="1800" b="0" kern="0" dirty="0" smtClean="0">
                <a:solidFill>
                  <a:schemeClr val="tx1"/>
                </a:solidFill>
                <a:latin typeface="NDSFrutiger 45 Light" panose="02000403040000020004" pitchFamily="2" charset="0"/>
              </a:rPr>
              <a:t>Transaktionszahlen</a:t>
            </a:r>
            <a:endParaRPr lang="de-DE" sz="1800" b="0" strike="sngStrike" kern="0" dirty="0">
              <a:solidFill>
                <a:schemeClr val="tx1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7" name="Rechtwinkliges Dreieck 16"/>
          <p:cNvSpPr/>
          <p:nvPr/>
        </p:nvSpPr>
        <p:spPr bwMode="auto">
          <a:xfrm rot="5400000">
            <a:off x="363055" y="529023"/>
            <a:ext cx="720080" cy="720080"/>
          </a:xfrm>
          <a:prstGeom prst="rtTriangle">
            <a:avLst/>
          </a:prstGeom>
          <a:solidFill>
            <a:srgbClr val="E0003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635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rgbClr val="79CBEB"/>
              </a:solidFill>
              <a:effectLst/>
              <a:latin typeface="Arial" charset="0"/>
            </a:endParaRP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10" y="602271"/>
            <a:ext cx="1152128" cy="879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feld 17"/>
          <p:cNvSpPr txBox="1"/>
          <p:nvPr/>
        </p:nvSpPr>
        <p:spPr>
          <a:xfrm>
            <a:off x="315526" y="1995686"/>
            <a:ext cx="16085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 smtClean="0">
                <a:latin typeface="NDSFrutiger 45 Light" panose="02000403040000020004" pitchFamily="2" charset="0"/>
                <a:cs typeface="Calibri" panose="020F0502020204030204" pitchFamily="34" charset="0"/>
              </a:rPr>
              <a:t>Corona-Krise</a:t>
            </a:r>
          </a:p>
          <a:p>
            <a:r>
              <a:rPr lang="de-DE" sz="1800" dirty="0" smtClean="0">
                <a:latin typeface="NDSFrutiger 45 Light" panose="02000403040000020004" pitchFamily="2" charset="0"/>
                <a:cs typeface="Calibri" panose="020F0502020204030204" pitchFamily="34" charset="0"/>
              </a:rPr>
              <a:t>erzeugte einen Rückgang im Frühjahr, der im Juli 2020 kompensiert wurde</a:t>
            </a:r>
            <a:endParaRPr lang="de-DE" sz="1800" dirty="0">
              <a:latin typeface="NDSFrutiger 45 Light" panose="02000403040000020004" pitchFamily="2" charset="0"/>
              <a:cs typeface="Calibri" panose="020F0502020204030204" pitchFamily="34" charset="0"/>
            </a:endParaRPr>
          </a:p>
        </p:txBody>
      </p:sp>
      <p:graphicFrame>
        <p:nvGraphicFramePr>
          <p:cNvPr id="8" name="Diagram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5408224"/>
              </p:ext>
            </p:extLst>
          </p:nvPr>
        </p:nvGraphicFramePr>
        <p:xfrm>
          <a:off x="1924050" y="1249103"/>
          <a:ext cx="6680398" cy="3338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11488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04" y="1302711"/>
            <a:ext cx="3769650" cy="3285609"/>
          </a:xfrm>
          <a:prstGeom prst="rect">
            <a:avLst/>
          </a:prstGeom>
        </p:spPr>
      </p:pic>
      <p:sp>
        <p:nvSpPr>
          <p:cNvPr id="6" name="Rechtwinkliges Dreieck 5"/>
          <p:cNvSpPr/>
          <p:nvPr/>
        </p:nvSpPr>
        <p:spPr bwMode="auto">
          <a:xfrm rot="5400000">
            <a:off x="363055" y="529023"/>
            <a:ext cx="720080" cy="720080"/>
          </a:xfrm>
          <a:prstGeom prst="rtTriangle">
            <a:avLst/>
          </a:prstGeom>
          <a:solidFill>
            <a:srgbClr val="E0003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635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rgbClr val="79CBEB"/>
              </a:solidFill>
              <a:effectLst/>
              <a:latin typeface="Arial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encilSketch/>
                    </a14:imgEffect>
                    <a14:imgEffect>
                      <a14:sharpenSoften amount="50000"/>
                    </a14:imgEffect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6110" y="602271"/>
            <a:ext cx="1152128" cy="879894"/>
          </a:xfrm>
          <a:prstGeom prst="rect">
            <a:avLst/>
          </a:prstGeom>
        </p:spPr>
      </p:pic>
      <p:sp>
        <p:nvSpPr>
          <p:cNvPr id="7" name="Titel 2"/>
          <p:cNvSpPr txBox="1">
            <a:spLocks/>
          </p:cNvSpPr>
          <p:nvPr/>
        </p:nvSpPr>
        <p:spPr bwMode="auto">
          <a:xfrm>
            <a:off x="1598238" y="539423"/>
            <a:ext cx="7545762" cy="790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Frutiger CE 55 Roman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DE" kern="0" dirty="0" smtClean="0">
                <a:solidFill>
                  <a:schemeClr val="tx1"/>
                </a:solidFill>
                <a:latin typeface="NDSFrutiger 45 Light" panose="02000403040000020004" pitchFamily="2" charset="0"/>
              </a:rPr>
              <a:t>Neue </a:t>
            </a:r>
            <a:r>
              <a:rPr lang="de-DE" kern="0" dirty="0" smtClean="0">
                <a:latin typeface="NDSFrutiger 45 Light" panose="02000403040000020004" pitchFamily="2" charset="0"/>
              </a:rPr>
              <a:t>Eigentumswohnungen</a:t>
            </a:r>
          </a:p>
          <a:p>
            <a:r>
              <a:rPr lang="de-DE" sz="1800" b="0" kern="0" dirty="0" smtClean="0">
                <a:solidFill>
                  <a:schemeClr val="tx1"/>
                </a:solidFill>
                <a:latin typeface="NDSFrutiger 45 Light" panose="02000403040000020004" pitchFamily="2" charset="0"/>
              </a:rPr>
              <a:t>Mittlere Preise 2020</a:t>
            </a:r>
          </a:p>
        </p:txBody>
      </p:sp>
      <p:sp>
        <p:nvSpPr>
          <p:cNvPr id="10" name="Rechteck 9"/>
          <p:cNvSpPr/>
          <p:nvPr/>
        </p:nvSpPr>
        <p:spPr bwMode="auto">
          <a:xfrm>
            <a:off x="96353" y="1613586"/>
            <a:ext cx="1832681" cy="7787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i="0" u="none" strike="noStrike" cap="none" normalizeH="0" baseline="0" dirty="0" smtClean="0">
                <a:ln>
                  <a:noFill/>
                </a:ln>
                <a:effectLst/>
                <a:latin typeface="NDSFrutiger 45 Light" panose="02000403040000020004" pitchFamily="2" charset="0"/>
              </a:rPr>
              <a:t>Mittlere Wohnflächen-preise in EUR/m²</a:t>
            </a:r>
          </a:p>
        </p:txBody>
      </p:sp>
      <p:sp>
        <p:nvSpPr>
          <p:cNvPr id="9" name="Rechteckige Legende 8"/>
          <p:cNvSpPr/>
          <p:nvPr/>
        </p:nvSpPr>
        <p:spPr bwMode="auto">
          <a:xfrm>
            <a:off x="2102842" y="2274169"/>
            <a:ext cx="1486280" cy="360040"/>
          </a:xfrm>
          <a:prstGeom prst="wedgeRectCallout">
            <a:avLst>
              <a:gd name="adj1" fmla="val 127271"/>
              <a:gd name="adj2" fmla="val -127901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Friesland (ohne Insel):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2.490 €/m²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1" name="Rechteckige Legende 10"/>
          <p:cNvSpPr/>
          <p:nvPr/>
        </p:nvSpPr>
        <p:spPr bwMode="auto">
          <a:xfrm>
            <a:off x="2109520" y="2859782"/>
            <a:ext cx="1487642" cy="360040"/>
          </a:xfrm>
          <a:prstGeom prst="wedgeRectCallout">
            <a:avLst>
              <a:gd name="adj1" fmla="val 137246"/>
              <a:gd name="adj2" fmla="val -206581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Oldenburg: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3.890 €/m²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2" name="Rechteckige Legende 11"/>
          <p:cNvSpPr/>
          <p:nvPr/>
        </p:nvSpPr>
        <p:spPr bwMode="auto">
          <a:xfrm>
            <a:off x="2118724" y="1708696"/>
            <a:ext cx="1496534" cy="360040"/>
          </a:xfrm>
          <a:prstGeom prst="wedgeRectCallout">
            <a:avLst>
              <a:gd name="adj1" fmla="val 110601"/>
              <a:gd name="adj2" fmla="val -39678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Wittmund (ohne Inseln):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3.580 €/m²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3" name="Rechteckige Legende 12"/>
          <p:cNvSpPr/>
          <p:nvPr/>
        </p:nvSpPr>
        <p:spPr bwMode="auto">
          <a:xfrm>
            <a:off x="7596336" y="4011910"/>
            <a:ext cx="1368150" cy="360040"/>
          </a:xfrm>
          <a:prstGeom prst="wedgeRectCallout">
            <a:avLst>
              <a:gd name="adj1" fmla="val -149641"/>
              <a:gd name="adj2" fmla="val 16232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Göttingen: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3.850 €/m²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5" name="Rechteckige Legende 14"/>
          <p:cNvSpPr/>
          <p:nvPr/>
        </p:nvSpPr>
        <p:spPr bwMode="auto">
          <a:xfrm>
            <a:off x="7596335" y="2753436"/>
            <a:ext cx="1368151" cy="360040"/>
          </a:xfrm>
          <a:prstGeom prst="wedgeRectCallout">
            <a:avLst>
              <a:gd name="adj1" fmla="val -161282"/>
              <a:gd name="adj2" fmla="val 84491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Hannover: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4.870 €/m²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6" name="Rechteckige Legende 15"/>
          <p:cNvSpPr/>
          <p:nvPr/>
        </p:nvSpPr>
        <p:spPr bwMode="auto">
          <a:xfrm>
            <a:off x="7583418" y="1672949"/>
            <a:ext cx="1381070" cy="360040"/>
          </a:xfrm>
          <a:prstGeom prst="wedgeRectCallout">
            <a:avLst>
              <a:gd name="adj1" fmla="val -122476"/>
              <a:gd name="adj2" fmla="val 65449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Lüneburg: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3.900 €/m²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7" name="Rechteckige Legende 16"/>
          <p:cNvSpPr/>
          <p:nvPr/>
        </p:nvSpPr>
        <p:spPr bwMode="auto">
          <a:xfrm>
            <a:off x="7588296" y="1039040"/>
            <a:ext cx="1376191" cy="360040"/>
          </a:xfrm>
          <a:prstGeom prst="wedgeRectCallout">
            <a:avLst>
              <a:gd name="adj1" fmla="val -162836"/>
              <a:gd name="adj2" fmla="val 240273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Harburg: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4.010 €/m²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8" name="Rechteckige Legende 17"/>
          <p:cNvSpPr/>
          <p:nvPr/>
        </p:nvSpPr>
        <p:spPr bwMode="auto">
          <a:xfrm>
            <a:off x="7596336" y="3435846"/>
            <a:ext cx="1368150" cy="360040"/>
          </a:xfrm>
          <a:prstGeom prst="wedgeRectCallout">
            <a:avLst>
              <a:gd name="adj1" fmla="val -116418"/>
              <a:gd name="adj2" fmla="val -68799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Braunschweig: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3.750 €/m²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9" name="Rechteckige Legende 18"/>
          <p:cNvSpPr/>
          <p:nvPr/>
        </p:nvSpPr>
        <p:spPr bwMode="auto">
          <a:xfrm>
            <a:off x="2102841" y="4011910"/>
            <a:ext cx="1494319" cy="360040"/>
          </a:xfrm>
          <a:prstGeom prst="wedgeRectCallout">
            <a:avLst>
              <a:gd name="adj1" fmla="val 128265"/>
              <a:gd name="adj2" fmla="val -216549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Osnabrück: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3.360 €/m²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20" name="Rechteckige Legende 19"/>
          <p:cNvSpPr/>
          <p:nvPr/>
        </p:nvSpPr>
        <p:spPr bwMode="auto">
          <a:xfrm>
            <a:off x="2115558" y="3435846"/>
            <a:ext cx="1481603" cy="360040"/>
          </a:xfrm>
          <a:prstGeom prst="wedgeRectCallout">
            <a:avLst>
              <a:gd name="adj1" fmla="val 99994"/>
              <a:gd name="adj2" fmla="val -191801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Emsland: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2.610 €/m²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grpSp>
        <p:nvGrpSpPr>
          <p:cNvPr id="29" name="Gruppieren 28"/>
          <p:cNvGrpSpPr/>
          <p:nvPr/>
        </p:nvGrpSpPr>
        <p:grpSpPr>
          <a:xfrm>
            <a:off x="3779912" y="1431556"/>
            <a:ext cx="916092" cy="263617"/>
            <a:chOff x="3928213" y="1563289"/>
            <a:chExt cx="916092" cy="263617"/>
          </a:xfrm>
        </p:grpSpPr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851750">
              <a:off x="4052206" y="1606212"/>
              <a:ext cx="792099" cy="670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052857">
              <a:off x="3928213" y="1731561"/>
              <a:ext cx="158210" cy="95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Freihandform 4"/>
            <p:cNvSpPr/>
            <p:nvPr/>
          </p:nvSpPr>
          <p:spPr bwMode="auto">
            <a:xfrm>
              <a:off x="4279106" y="1638301"/>
              <a:ext cx="128588" cy="40481"/>
            </a:xfrm>
            <a:custGeom>
              <a:avLst/>
              <a:gdLst>
                <a:gd name="connsiteX0" fmla="*/ 0 w 128588"/>
                <a:gd name="connsiteY0" fmla="*/ 19050 h 23813"/>
                <a:gd name="connsiteX1" fmla="*/ 128588 w 128588"/>
                <a:gd name="connsiteY1" fmla="*/ 0 h 23813"/>
                <a:gd name="connsiteX2" fmla="*/ 83344 w 128588"/>
                <a:gd name="connsiteY2" fmla="*/ 23813 h 23813"/>
                <a:gd name="connsiteX3" fmla="*/ 0 w 128588"/>
                <a:gd name="connsiteY3" fmla="*/ 19050 h 23813"/>
                <a:gd name="connsiteX0" fmla="*/ 0 w 128588"/>
                <a:gd name="connsiteY0" fmla="*/ 19050 h 23813"/>
                <a:gd name="connsiteX1" fmla="*/ 128588 w 128588"/>
                <a:gd name="connsiteY1" fmla="*/ 0 h 23813"/>
                <a:gd name="connsiteX2" fmla="*/ 83344 w 128588"/>
                <a:gd name="connsiteY2" fmla="*/ 23813 h 23813"/>
                <a:gd name="connsiteX3" fmla="*/ 61913 w 128588"/>
                <a:gd name="connsiteY3" fmla="*/ 23813 h 23813"/>
                <a:gd name="connsiteX4" fmla="*/ 0 w 128588"/>
                <a:gd name="connsiteY4" fmla="*/ 19050 h 23813"/>
                <a:gd name="connsiteX0" fmla="*/ 0 w 128588"/>
                <a:gd name="connsiteY0" fmla="*/ 19050 h 26643"/>
                <a:gd name="connsiteX1" fmla="*/ 128588 w 128588"/>
                <a:gd name="connsiteY1" fmla="*/ 0 h 26643"/>
                <a:gd name="connsiteX2" fmla="*/ 83344 w 128588"/>
                <a:gd name="connsiteY2" fmla="*/ 23813 h 26643"/>
                <a:gd name="connsiteX3" fmla="*/ 61913 w 128588"/>
                <a:gd name="connsiteY3" fmla="*/ 23813 h 26643"/>
                <a:gd name="connsiteX4" fmla="*/ 0 w 128588"/>
                <a:gd name="connsiteY4" fmla="*/ 19050 h 26643"/>
                <a:gd name="connsiteX0" fmla="*/ 0 w 128588"/>
                <a:gd name="connsiteY0" fmla="*/ 19050 h 26643"/>
                <a:gd name="connsiteX1" fmla="*/ 33338 w 128588"/>
                <a:gd name="connsiteY1" fmla="*/ 7144 h 26643"/>
                <a:gd name="connsiteX2" fmla="*/ 128588 w 128588"/>
                <a:gd name="connsiteY2" fmla="*/ 0 h 26643"/>
                <a:gd name="connsiteX3" fmla="*/ 83344 w 128588"/>
                <a:gd name="connsiteY3" fmla="*/ 23813 h 26643"/>
                <a:gd name="connsiteX4" fmla="*/ 61913 w 128588"/>
                <a:gd name="connsiteY4" fmla="*/ 23813 h 26643"/>
                <a:gd name="connsiteX5" fmla="*/ 0 w 128588"/>
                <a:gd name="connsiteY5" fmla="*/ 19050 h 26643"/>
                <a:gd name="connsiteX0" fmla="*/ 0 w 128588"/>
                <a:gd name="connsiteY0" fmla="*/ 19050 h 26643"/>
                <a:gd name="connsiteX1" fmla="*/ 23813 w 128588"/>
                <a:gd name="connsiteY1" fmla="*/ 0 h 26643"/>
                <a:gd name="connsiteX2" fmla="*/ 128588 w 128588"/>
                <a:gd name="connsiteY2" fmla="*/ 0 h 26643"/>
                <a:gd name="connsiteX3" fmla="*/ 83344 w 128588"/>
                <a:gd name="connsiteY3" fmla="*/ 23813 h 26643"/>
                <a:gd name="connsiteX4" fmla="*/ 61913 w 128588"/>
                <a:gd name="connsiteY4" fmla="*/ 23813 h 26643"/>
                <a:gd name="connsiteX5" fmla="*/ 0 w 128588"/>
                <a:gd name="connsiteY5" fmla="*/ 19050 h 26643"/>
                <a:gd name="connsiteX0" fmla="*/ 0 w 128588"/>
                <a:gd name="connsiteY0" fmla="*/ 19050 h 32946"/>
                <a:gd name="connsiteX1" fmla="*/ 23813 w 128588"/>
                <a:gd name="connsiteY1" fmla="*/ 0 h 32946"/>
                <a:gd name="connsiteX2" fmla="*/ 128588 w 128588"/>
                <a:gd name="connsiteY2" fmla="*/ 0 h 32946"/>
                <a:gd name="connsiteX3" fmla="*/ 83344 w 128588"/>
                <a:gd name="connsiteY3" fmla="*/ 23813 h 32946"/>
                <a:gd name="connsiteX4" fmla="*/ 54769 w 128588"/>
                <a:gd name="connsiteY4" fmla="*/ 30956 h 32946"/>
                <a:gd name="connsiteX5" fmla="*/ 0 w 128588"/>
                <a:gd name="connsiteY5" fmla="*/ 19050 h 32946"/>
                <a:gd name="connsiteX0" fmla="*/ 0 w 128588"/>
                <a:gd name="connsiteY0" fmla="*/ 19050 h 30956"/>
                <a:gd name="connsiteX1" fmla="*/ 23813 w 128588"/>
                <a:gd name="connsiteY1" fmla="*/ 0 h 30956"/>
                <a:gd name="connsiteX2" fmla="*/ 128588 w 128588"/>
                <a:gd name="connsiteY2" fmla="*/ 0 h 30956"/>
                <a:gd name="connsiteX3" fmla="*/ 83344 w 128588"/>
                <a:gd name="connsiteY3" fmla="*/ 23813 h 30956"/>
                <a:gd name="connsiteX4" fmla="*/ 54769 w 128588"/>
                <a:gd name="connsiteY4" fmla="*/ 30956 h 30956"/>
                <a:gd name="connsiteX5" fmla="*/ 0 w 128588"/>
                <a:gd name="connsiteY5" fmla="*/ 19050 h 30956"/>
                <a:gd name="connsiteX0" fmla="*/ 0 w 128588"/>
                <a:gd name="connsiteY0" fmla="*/ 19050 h 40481"/>
                <a:gd name="connsiteX1" fmla="*/ 23813 w 128588"/>
                <a:gd name="connsiteY1" fmla="*/ 0 h 40481"/>
                <a:gd name="connsiteX2" fmla="*/ 128588 w 128588"/>
                <a:gd name="connsiteY2" fmla="*/ 0 h 40481"/>
                <a:gd name="connsiteX3" fmla="*/ 83344 w 128588"/>
                <a:gd name="connsiteY3" fmla="*/ 23813 h 40481"/>
                <a:gd name="connsiteX4" fmla="*/ 28575 w 128588"/>
                <a:gd name="connsiteY4" fmla="*/ 40481 h 40481"/>
                <a:gd name="connsiteX5" fmla="*/ 0 w 128588"/>
                <a:gd name="connsiteY5" fmla="*/ 19050 h 40481"/>
                <a:gd name="connsiteX0" fmla="*/ 0 w 128588"/>
                <a:gd name="connsiteY0" fmla="*/ 19050 h 40481"/>
                <a:gd name="connsiteX1" fmla="*/ 23813 w 128588"/>
                <a:gd name="connsiteY1" fmla="*/ 0 h 40481"/>
                <a:gd name="connsiteX2" fmla="*/ 128588 w 128588"/>
                <a:gd name="connsiteY2" fmla="*/ 0 h 40481"/>
                <a:gd name="connsiteX3" fmla="*/ 83344 w 128588"/>
                <a:gd name="connsiteY3" fmla="*/ 23813 h 40481"/>
                <a:gd name="connsiteX4" fmla="*/ 66675 w 128588"/>
                <a:gd name="connsiteY4" fmla="*/ 21430 h 40481"/>
                <a:gd name="connsiteX5" fmla="*/ 28575 w 128588"/>
                <a:gd name="connsiteY5" fmla="*/ 40481 h 40481"/>
                <a:gd name="connsiteX6" fmla="*/ 0 w 128588"/>
                <a:gd name="connsiteY6" fmla="*/ 19050 h 40481"/>
                <a:gd name="connsiteX0" fmla="*/ 0 w 128588"/>
                <a:gd name="connsiteY0" fmla="*/ 19050 h 40481"/>
                <a:gd name="connsiteX1" fmla="*/ 23813 w 128588"/>
                <a:gd name="connsiteY1" fmla="*/ 0 h 40481"/>
                <a:gd name="connsiteX2" fmla="*/ 128588 w 128588"/>
                <a:gd name="connsiteY2" fmla="*/ 0 h 40481"/>
                <a:gd name="connsiteX3" fmla="*/ 111919 w 128588"/>
                <a:gd name="connsiteY3" fmla="*/ 14288 h 40481"/>
                <a:gd name="connsiteX4" fmla="*/ 66675 w 128588"/>
                <a:gd name="connsiteY4" fmla="*/ 21430 h 40481"/>
                <a:gd name="connsiteX5" fmla="*/ 28575 w 128588"/>
                <a:gd name="connsiteY5" fmla="*/ 40481 h 40481"/>
                <a:gd name="connsiteX6" fmla="*/ 0 w 128588"/>
                <a:gd name="connsiteY6" fmla="*/ 19050 h 40481"/>
                <a:gd name="connsiteX0" fmla="*/ 0 w 128588"/>
                <a:gd name="connsiteY0" fmla="*/ 19050 h 40481"/>
                <a:gd name="connsiteX1" fmla="*/ 23813 w 128588"/>
                <a:gd name="connsiteY1" fmla="*/ 0 h 40481"/>
                <a:gd name="connsiteX2" fmla="*/ 128588 w 128588"/>
                <a:gd name="connsiteY2" fmla="*/ 0 h 40481"/>
                <a:gd name="connsiteX3" fmla="*/ 119063 w 128588"/>
                <a:gd name="connsiteY3" fmla="*/ 19050 h 40481"/>
                <a:gd name="connsiteX4" fmla="*/ 66675 w 128588"/>
                <a:gd name="connsiteY4" fmla="*/ 21430 h 40481"/>
                <a:gd name="connsiteX5" fmla="*/ 28575 w 128588"/>
                <a:gd name="connsiteY5" fmla="*/ 40481 h 40481"/>
                <a:gd name="connsiteX6" fmla="*/ 0 w 128588"/>
                <a:gd name="connsiteY6" fmla="*/ 19050 h 4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588" h="40481">
                  <a:moveTo>
                    <a:pt x="0" y="19050"/>
                  </a:moveTo>
                  <a:lnTo>
                    <a:pt x="23813" y="0"/>
                  </a:lnTo>
                  <a:lnTo>
                    <a:pt x="128588" y="0"/>
                  </a:lnTo>
                  <a:lnTo>
                    <a:pt x="119063" y="19050"/>
                  </a:lnTo>
                  <a:lnTo>
                    <a:pt x="66675" y="21430"/>
                  </a:lnTo>
                  <a:lnTo>
                    <a:pt x="28575" y="40481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Freihandform 21"/>
            <p:cNvSpPr/>
            <p:nvPr/>
          </p:nvSpPr>
          <p:spPr bwMode="auto">
            <a:xfrm>
              <a:off x="4100513" y="1683544"/>
              <a:ext cx="142875" cy="21431"/>
            </a:xfrm>
            <a:custGeom>
              <a:avLst/>
              <a:gdLst>
                <a:gd name="connsiteX0" fmla="*/ 0 w 142875"/>
                <a:gd name="connsiteY0" fmla="*/ 11906 h 11906"/>
                <a:gd name="connsiteX1" fmla="*/ 114300 w 142875"/>
                <a:gd name="connsiteY1" fmla="*/ 0 h 11906"/>
                <a:gd name="connsiteX2" fmla="*/ 142875 w 142875"/>
                <a:gd name="connsiteY2" fmla="*/ 9525 h 11906"/>
                <a:gd name="connsiteX3" fmla="*/ 0 w 142875"/>
                <a:gd name="connsiteY3" fmla="*/ 11906 h 11906"/>
                <a:gd name="connsiteX0" fmla="*/ 0 w 142875"/>
                <a:gd name="connsiteY0" fmla="*/ 11906 h 11906"/>
                <a:gd name="connsiteX1" fmla="*/ 114300 w 142875"/>
                <a:gd name="connsiteY1" fmla="*/ 0 h 11906"/>
                <a:gd name="connsiteX2" fmla="*/ 142875 w 142875"/>
                <a:gd name="connsiteY2" fmla="*/ 9525 h 11906"/>
                <a:gd name="connsiteX3" fmla="*/ 57150 w 142875"/>
                <a:gd name="connsiteY3" fmla="*/ 11906 h 11906"/>
                <a:gd name="connsiteX4" fmla="*/ 0 w 142875"/>
                <a:gd name="connsiteY4" fmla="*/ 11906 h 11906"/>
                <a:gd name="connsiteX0" fmla="*/ 0 w 142875"/>
                <a:gd name="connsiteY0" fmla="*/ 11906 h 21431"/>
                <a:gd name="connsiteX1" fmla="*/ 114300 w 142875"/>
                <a:gd name="connsiteY1" fmla="*/ 0 h 21431"/>
                <a:gd name="connsiteX2" fmla="*/ 142875 w 142875"/>
                <a:gd name="connsiteY2" fmla="*/ 9525 h 21431"/>
                <a:gd name="connsiteX3" fmla="*/ 19050 w 142875"/>
                <a:gd name="connsiteY3" fmla="*/ 21431 h 21431"/>
                <a:gd name="connsiteX4" fmla="*/ 0 w 142875"/>
                <a:gd name="connsiteY4" fmla="*/ 11906 h 2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21431">
                  <a:moveTo>
                    <a:pt x="0" y="11906"/>
                  </a:moveTo>
                  <a:lnTo>
                    <a:pt x="114300" y="0"/>
                  </a:lnTo>
                  <a:lnTo>
                    <a:pt x="142875" y="9525"/>
                  </a:lnTo>
                  <a:lnTo>
                    <a:pt x="19050" y="21431"/>
                  </a:lnTo>
                  <a:lnTo>
                    <a:pt x="0" y="11906"/>
                  </a:lnTo>
                  <a:close/>
                </a:path>
              </a:pathLst>
            </a:cu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Freihandform 22"/>
            <p:cNvSpPr/>
            <p:nvPr/>
          </p:nvSpPr>
          <p:spPr bwMode="auto">
            <a:xfrm>
              <a:off x="4491038" y="1602583"/>
              <a:ext cx="114299" cy="42862"/>
            </a:xfrm>
            <a:custGeom>
              <a:avLst/>
              <a:gdLst>
                <a:gd name="connsiteX0" fmla="*/ 0 w 119062"/>
                <a:gd name="connsiteY0" fmla="*/ 16669 h 16669"/>
                <a:gd name="connsiteX1" fmla="*/ 95250 w 119062"/>
                <a:gd name="connsiteY1" fmla="*/ 0 h 16669"/>
                <a:gd name="connsiteX2" fmla="*/ 119062 w 119062"/>
                <a:gd name="connsiteY2" fmla="*/ 7144 h 16669"/>
                <a:gd name="connsiteX3" fmla="*/ 0 w 119062"/>
                <a:gd name="connsiteY3" fmla="*/ 16669 h 16669"/>
                <a:gd name="connsiteX0" fmla="*/ 0 w 119062"/>
                <a:gd name="connsiteY0" fmla="*/ 16669 h 16669"/>
                <a:gd name="connsiteX1" fmla="*/ 95250 w 119062"/>
                <a:gd name="connsiteY1" fmla="*/ 0 h 16669"/>
                <a:gd name="connsiteX2" fmla="*/ 119062 w 119062"/>
                <a:gd name="connsiteY2" fmla="*/ 7144 h 16669"/>
                <a:gd name="connsiteX3" fmla="*/ 45243 w 119062"/>
                <a:gd name="connsiteY3" fmla="*/ 9525 h 16669"/>
                <a:gd name="connsiteX4" fmla="*/ 0 w 119062"/>
                <a:gd name="connsiteY4" fmla="*/ 16669 h 16669"/>
                <a:gd name="connsiteX0" fmla="*/ 0 w 119062"/>
                <a:gd name="connsiteY0" fmla="*/ 16669 h 16669"/>
                <a:gd name="connsiteX1" fmla="*/ 95250 w 119062"/>
                <a:gd name="connsiteY1" fmla="*/ 0 h 16669"/>
                <a:gd name="connsiteX2" fmla="*/ 119062 w 119062"/>
                <a:gd name="connsiteY2" fmla="*/ 7144 h 16669"/>
                <a:gd name="connsiteX3" fmla="*/ 19049 w 119062"/>
                <a:gd name="connsiteY3" fmla="*/ 0 h 16669"/>
                <a:gd name="connsiteX4" fmla="*/ 0 w 119062"/>
                <a:gd name="connsiteY4" fmla="*/ 16669 h 16669"/>
                <a:gd name="connsiteX0" fmla="*/ 0 w 119062"/>
                <a:gd name="connsiteY0" fmla="*/ 16669 h 16669"/>
                <a:gd name="connsiteX1" fmla="*/ 38100 w 119062"/>
                <a:gd name="connsiteY1" fmla="*/ 11906 h 16669"/>
                <a:gd name="connsiteX2" fmla="*/ 95250 w 119062"/>
                <a:gd name="connsiteY2" fmla="*/ 0 h 16669"/>
                <a:gd name="connsiteX3" fmla="*/ 119062 w 119062"/>
                <a:gd name="connsiteY3" fmla="*/ 7144 h 16669"/>
                <a:gd name="connsiteX4" fmla="*/ 19049 w 119062"/>
                <a:gd name="connsiteY4" fmla="*/ 0 h 16669"/>
                <a:gd name="connsiteX5" fmla="*/ 0 w 119062"/>
                <a:gd name="connsiteY5" fmla="*/ 16669 h 16669"/>
                <a:gd name="connsiteX0" fmla="*/ 0 w 119062"/>
                <a:gd name="connsiteY0" fmla="*/ 16669 h 33337"/>
                <a:gd name="connsiteX1" fmla="*/ 38100 w 119062"/>
                <a:gd name="connsiteY1" fmla="*/ 33337 h 33337"/>
                <a:gd name="connsiteX2" fmla="*/ 95250 w 119062"/>
                <a:gd name="connsiteY2" fmla="*/ 0 h 33337"/>
                <a:gd name="connsiteX3" fmla="*/ 119062 w 119062"/>
                <a:gd name="connsiteY3" fmla="*/ 7144 h 33337"/>
                <a:gd name="connsiteX4" fmla="*/ 19049 w 119062"/>
                <a:gd name="connsiteY4" fmla="*/ 0 h 33337"/>
                <a:gd name="connsiteX5" fmla="*/ 0 w 119062"/>
                <a:gd name="connsiteY5" fmla="*/ 16669 h 33337"/>
                <a:gd name="connsiteX0" fmla="*/ 0 w 119062"/>
                <a:gd name="connsiteY0" fmla="*/ 16669 h 33337"/>
                <a:gd name="connsiteX1" fmla="*/ 11906 w 119062"/>
                <a:gd name="connsiteY1" fmla="*/ 23812 h 33337"/>
                <a:gd name="connsiteX2" fmla="*/ 38100 w 119062"/>
                <a:gd name="connsiteY2" fmla="*/ 33337 h 33337"/>
                <a:gd name="connsiteX3" fmla="*/ 95250 w 119062"/>
                <a:gd name="connsiteY3" fmla="*/ 0 h 33337"/>
                <a:gd name="connsiteX4" fmla="*/ 119062 w 119062"/>
                <a:gd name="connsiteY4" fmla="*/ 7144 h 33337"/>
                <a:gd name="connsiteX5" fmla="*/ 19049 w 119062"/>
                <a:gd name="connsiteY5" fmla="*/ 0 h 33337"/>
                <a:gd name="connsiteX6" fmla="*/ 0 w 119062"/>
                <a:gd name="connsiteY6" fmla="*/ 16669 h 33337"/>
                <a:gd name="connsiteX0" fmla="*/ 0 w 119062"/>
                <a:gd name="connsiteY0" fmla="*/ 16669 h 38100"/>
                <a:gd name="connsiteX1" fmla="*/ 11906 w 119062"/>
                <a:gd name="connsiteY1" fmla="*/ 38100 h 38100"/>
                <a:gd name="connsiteX2" fmla="*/ 38100 w 119062"/>
                <a:gd name="connsiteY2" fmla="*/ 33337 h 38100"/>
                <a:gd name="connsiteX3" fmla="*/ 95250 w 119062"/>
                <a:gd name="connsiteY3" fmla="*/ 0 h 38100"/>
                <a:gd name="connsiteX4" fmla="*/ 119062 w 119062"/>
                <a:gd name="connsiteY4" fmla="*/ 7144 h 38100"/>
                <a:gd name="connsiteX5" fmla="*/ 19049 w 119062"/>
                <a:gd name="connsiteY5" fmla="*/ 0 h 38100"/>
                <a:gd name="connsiteX6" fmla="*/ 0 w 119062"/>
                <a:gd name="connsiteY6" fmla="*/ 16669 h 38100"/>
                <a:gd name="connsiteX0" fmla="*/ 0 w 119062"/>
                <a:gd name="connsiteY0" fmla="*/ 16669 h 38100"/>
                <a:gd name="connsiteX1" fmla="*/ 11906 w 119062"/>
                <a:gd name="connsiteY1" fmla="*/ 38100 h 38100"/>
                <a:gd name="connsiteX2" fmla="*/ 38100 w 119062"/>
                <a:gd name="connsiteY2" fmla="*/ 33337 h 38100"/>
                <a:gd name="connsiteX3" fmla="*/ 111918 w 119062"/>
                <a:gd name="connsiteY3" fmla="*/ 16669 h 38100"/>
                <a:gd name="connsiteX4" fmla="*/ 119062 w 119062"/>
                <a:gd name="connsiteY4" fmla="*/ 7144 h 38100"/>
                <a:gd name="connsiteX5" fmla="*/ 19049 w 119062"/>
                <a:gd name="connsiteY5" fmla="*/ 0 h 38100"/>
                <a:gd name="connsiteX6" fmla="*/ 0 w 119062"/>
                <a:gd name="connsiteY6" fmla="*/ 16669 h 38100"/>
                <a:gd name="connsiteX0" fmla="*/ 0 w 111918"/>
                <a:gd name="connsiteY0" fmla="*/ 21431 h 42862"/>
                <a:gd name="connsiteX1" fmla="*/ 11906 w 111918"/>
                <a:gd name="connsiteY1" fmla="*/ 42862 h 42862"/>
                <a:gd name="connsiteX2" fmla="*/ 38100 w 111918"/>
                <a:gd name="connsiteY2" fmla="*/ 38099 h 42862"/>
                <a:gd name="connsiteX3" fmla="*/ 111918 w 111918"/>
                <a:gd name="connsiteY3" fmla="*/ 21431 h 42862"/>
                <a:gd name="connsiteX4" fmla="*/ 102393 w 111918"/>
                <a:gd name="connsiteY4" fmla="*/ 0 h 42862"/>
                <a:gd name="connsiteX5" fmla="*/ 19049 w 111918"/>
                <a:gd name="connsiteY5" fmla="*/ 4762 h 42862"/>
                <a:gd name="connsiteX6" fmla="*/ 0 w 111918"/>
                <a:gd name="connsiteY6" fmla="*/ 21431 h 42862"/>
                <a:gd name="connsiteX0" fmla="*/ 0 w 102393"/>
                <a:gd name="connsiteY0" fmla="*/ 21431 h 42862"/>
                <a:gd name="connsiteX1" fmla="*/ 11906 w 102393"/>
                <a:gd name="connsiteY1" fmla="*/ 42862 h 42862"/>
                <a:gd name="connsiteX2" fmla="*/ 38100 w 102393"/>
                <a:gd name="connsiteY2" fmla="*/ 38099 h 42862"/>
                <a:gd name="connsiteX3" fmla="*/ 102393 w 102393"/>
                <a:gd name="connsiteY3" fmla="*/ 16668 h 42862"/>
                <a:gd name="connsiteX4" fmla="*/ 102393 w 102393"/>
                <a:gd name="connsiteY4" fmla="*/ 0 h 42862"/>
                <a:gd name="connsiteX5" fmla="*/ 19049 w 102393"/>
                <a:gd name="connsiteY5" fmla="*/ 4762 h 42862"/>
                <a:gd name="connsiteX6" fmla="*/ 0 w 102393"/>
                <a:gd name="connsiteY6" fmla="*/ 21431 h 42862"/>
                <a:gd name="connsiteX0" fmla="*/ 0 w 102393"/>
                <a:gd name="connsiteY0" fmla="*/ 21431 h 42862"/>
                <a:gd name="connsiteX1" fmla="*/ 11906 w 102393"/>
                <a:gd name="connsiteY1" fmla="*/ 42862 h 42862"/>
                <a:gd name="connsiteX2" fmla="*/ 42862 w 102393"/>
                <a:gd name="connsiteY2" fmla="*/ 28574 h 42862"/>
                <a:gd name="connsiteX3" fmla="*/ 102393 w 102393"/>
                <a:gd name="connsiteY3" fmla="*/ 16668 h 42862"/>
                <a:gd name="connsiteX4" fmla="*/ 102393 w 102393"/>
                <a:gd name="connsiteY4" fmla="*/ 0 h 42862"/>
                <a:gd name="connsiteX5" fmla="*/ 19049 w 102393"/>
                <a:gd name="connsiteY5" fmla="*/ 4762 h 42862"/>
                <a:gd name="connsiteX6" fmla="*/ 0 w 102393"/>
                <a:gd name="connsiteY6" fmla="*/ 21431 h 42862"/>
                <a:gd name="connsiteX0" fmla="*/ 0 w 111918"/>
                <a:gd name="connsiteY0" fmla="*/ 21431 h 42862"/>
                <a:gd name="connsiteX1" fmla="*/ 11906 w 111918"/>
                <a:gd name="connsiteY1" fmla="*/ 42862 h 42862"/>
                <a:gd name="connsiteX2" fmla="*/ 42862 w 111918"/>
                <a:gd name="connsiteY2" fmla="*/ 28574 h 42862"/>
                <a:gd name="connsiteX3" fmla="*/ 111918 w 111918"/>
                <a:gd name="connsiteY3" fmla="*/ 14287 h 42862"/>
                <a:gd name="connsiteX4" fmla="*/ 102393 w 111918"/>
                <a:gd name="connsiteY4" fmla="*/ 0 h 42862"/>
                <a:gd name="connsiteX5" fmla="*/ 19049 w 111918"/>
                <a:gd name="connsiteY5" fmla="*/ 4762 h 42862"/>
                <a:gd name="connsiteX6" fmla="*/ 0 w 111918"/>
                <a:gd name="connsiteY6" fmla="*/ 21431 h 42862"/>
                <a:gd name="connsiteX0" fmla="*/ 0 w 114299"/>
                <a:gd name="connsiteY0" fmla="*/ 21431 h 42862"/>
                <a:gd name="connsiteX1" fmla="*/ 11906 w 114299"/>
                <a:gd name="connsiteY1" fmla="*/ 42862 h 42862"/>
                <a:gd name="connsiteX2" fmla="*/ 42862 w 114299"/>
                <a:gd name="connsiteY2" fmla="*/ 28574 h 42862"/>
                <a:gd name="connsiteX3" fmla="*/ 114299 w 114299"/>
                <a:gd name="connsiteY3" fmla="*/ 7143 h 42862"/>
                <a:gd name="connsiteX4" fmla="*/ 102393 w 114299"/>
                <a:gd name="connsiteY4" fmla="*/ 0 h 42862"/>
                <a:gd name="connsiteX5" fmla="*/ 19049 w 114299"/>
                <a:gd name="connsiteY5" fmla="*/ 4762 h 42862"/>
                <a:gd name="connsiteX6" fmla="*/ 0 w 114299"/>
                <a:gd name="connsiteY6" fmla="*/ 21431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299" h="42862">
                  <a:moveTo>
                    <a:pt x="0" y="21431"/>
                  </a:moveTo>
                  <a:lnTo>
                    <a:pt x="11906" y="42862"/>
                  </a:lnTo>
                  <a:lnTo>
                    <a:pt x="42862" y="28574"/>
                  </a:lnTo>
                  <a:lnTo>
                    <a:pt x="114299" y="7143"/>
                  </a:lnTo>
                  <a:lnTo>
                    <a:pt x="102393" y="0"/>
                  </a:lnTo>
                  <a:lnTo>
                    <a:pt x="19049" y="4762"/>
                  </a:lnTo>
                  <a:lnTo>
                    <a:pt x="0" y="21431"/>
                  </a:lnTo>
                  <a:close/>
                </a:path>
              </a:pathLst>
            </a:cu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Freihandform 24"/>
            <p:cNvSpPr/>
            <p:nvPr/>
          </p:nvSpPr>
          <p:spPr bwMode="auto">
            <a:xfrm>
              <a:off x="4631531" y="1576386"/>
              <a:ext cx="97632" cy="30957"/>
            </a:xfrm>
            <a:custGeom>
              <a:avLst/>
              <a:gdLst>
                <a:gd name="connsiteX0" fmla="*/ 0 w 97632"/>
                <a:gd name="connsiteY0" fmla="*/ 23812 h 28575"/>
                <a:gd name="connsiteX1" fmla="*/ 80963 w 97632"/>
                <a:gd name="connsiteY1" fmla="*/ 0 h 28575"/>
                <a:gd name="connsiteX2" fmla="*/ 97632 w 97632"/>
                <a:gd name="connsiteY2" fmla="*/ 11906 h 28575"/>
                <a:gd name="connsiteX3" fmla="*/ 59532 w 97632"/>
                <a:gd name="connsiteY3" fmla="*/ 28575 h 28575"/>
                <a:gd name="connsiteX4" fmla="*/ 0 w 97632"/>
                <a:gd name="connsiteY4" fmla="*/ 23812 h 28575"/>
                <a:gd name="connsiteX0" fmla="*/ 0 w 97632"/>
                <a:gd name="connsiteY0" fmla="*/ 23812 h 28575"/>
                <a:gd name="connsiteX1" fmla="*/ 47625 w 97632"/>
                <a:gd name="connsiteY1" fmla="*/ 7143 h 28575"/>
                <a:gd name="connsiteX2" fmla="*/ 80963 w 97632"/>
                <a:gd name="connsiteY2" fmla="*/ 0 h 28575"/>
                <a:gd name="connsiteX3" fmla="*/ 97632 w 97632"/>
                <a:gd name="connsiteY3" fmla="*/ 11906 h 28575"/>
                <a:gd name="connsiteX4" fmla="*/ 59532 w 97632"/>
                <a:gd name="connsiteY4" fmla="*/ 28575 h 28575"/>
                <a:gd name="connsiteX5" fmla="*/ 0 w 97632"/>
                <a:gd name="connsiteY5" fmla="*/ 23812 h 28575"/>
                <a:gd name="connsiteX0" fmla="*/ 0 w 97632"/>
                <a:gd name="connsiteY0" fmla="*/ 23813 h 28576"/>
                <a:gd name="connsiteX1" fmla="*/ 21432 w 97632"/>
                <a:gd name="connsiteY1" fmla="*/ 0 h 28576"/>
                <a:gd name="connsiteX2" fmla="*/ 80963 w 97632"/>
                <a:gd name="connsiteY2" fmla="*/ 1 h 28576"/>
                <a:gd name="connsiteX3" fmla="*/ 97632 w 97632"/>
                <a:gd name="connsiteY3" fmla="*/ 11907 h 28576"/>
                <a:gd name="connsiteX4" fmla="*/ 59532 w 97632"/>
                <a:gd name="connsiteY4" fmla="*/ 28576 h 28576"/>
                <a:gd name="connsiteX5" fmla="*/ 0 w 97632"/>
                <a:gd name="connsiteY5" fmla="*/ 23813 h 28576"/>
                <a:gd name="connsiteX0" fmla="*/ 0 w 97632"/>
                <a:gd name="connsiteY0" fmla="*/ 23813 h 23813"/>
                <a:gd name="connsiteX1" fmla="*/ 21432 w 97632"/>
                <a:gd name="connsiteY1" fmla="*/ 0 h 23813"/>
                <a:gd name="connsiteX2" fmla="*/ 80963 w 97632"/>
                <a:gd name="connsiteY2" fmla="*/ 1 h 23813"/>
                <a:gd name="connsiteX3" fmla="*/ 97632 w 97632"/>
                <a:gd name="connsiteY3" fmla="*/ 11907 h 23813"/>
                <a:gd name="connsiteX4" fmla="*/ 57151 w 97632"/>
                <a:gd name="connsiteY4" fmla="*/ 14289 h 23813"/>
                <a:gd name="connsiteX5" fmla="*/ 0 w 97632"/>
                <a:gd name="connsiteY5" fmla="*/ 23813 h 23813"/>
                <a:gd name="connsiteX0" fmla="*/ 0 w 97632"/>
                <a:gd name="connsiteY0" fmla="*/ 23813 h 23813"/>
                <a:gd name="connsiteX1" fmla="*/ 21432 w 97632"/>
                <a:gd name="connsiteY1" fmla="*/ 0 h 23813"/>
                <a:gd name="connsiteX2" fmla="*/ 80963 w 97632"/>
                <a:gd name="connsiteY2" fmla="*/ 1 h 23813"/>
                <a:gd name="connsiteX3" fmla="*/ 97632 w 97632"/>
                <a:gd name="connsiteY3" fmla="*/ 11907 h 23813"/>
                <a:gd name="connsiteX4" fmla="*/ 57151 w 97632"/>
                <a:gd name="connsiteY4" fmla="*/ 14289 h 23813"/>
                <a:gd name="connsiteX5" fmla="*/ 23813 w 97632"/>
                <a:gd name="connsiteY5" fmla="*/ 16670 h 23813"/>
                <a:gd name="connsiteX6" fmla="*/ 0 w 97632"/>
                <a:gd name="connsiteY6" fmla="*/ 23813 h 23813"/>
                <a:gd name="connsiteX0" fmla="*/ 0 w 97632"/>
                <a:gd name="connsiteY0" fmla="*/ 23813 h 30957"/>
                <a:gd name="connsiteX1" fmla="*/ 21432 w 97632"/>
                <a:gd name="connsiteY1" fmla="*/ 0 h 30957"/>
                <a:gd name="connsiteX2" fmla="*/ 80963 w 97632"/>
                <a:gd name="connsiteY2" fmla="*/ 1 h 30957"/>
                <a:gd name="connsiteX3" fmla="*/ 97632 w 97632"/>
                <a:gd name="connsiteY3" fmla="*/ 11907 h 30957"/>
                <a:gd name="connsiteX4" fmla="*/ 57151 w 97632"/>
                <a:gd name="connsiteY4" fmla="*/ 14289 h 30957"/>
                <a:gd name="connsiteX5" fmla="*/ 7145 w 97632"/>
                <a:gd name="connsiteY5" fmla="*/ 30957 h 30957"/>
                <a:gd name="connsiteX6" fmla="*/ 0 w 97632"/>
                <a:gd name="connsiteY6" fmla="*/ 23813 h 30957"/>
                <a:gd name="connsiteX0" fmla="*/ 0 w 97632"/>
                <a:gd name="connsiteY0" fmla="*/ 23813 h 30957"/>
                <a:gd name="connsiteX1" fmla="*/ 21432 w 97632"/>
                <a:gd name="connsiteY1" fmla="*/ 0 h 30957"/>
                <a:gd name="connsiteX2" fmla="*/ 80963 w 97632"/>
                <a:gd name="connsiteY2" fmla="*/ 1 h 30957"/>
                <a:gd name="connsiteX3" fmla="*/ 97632 w 97632"/>
                <a:gd name="connsiteY3" fmla="*/ 11907 h 30957"/>
                <a:gd name="connsiteX4" fmla="*/ 64295 w 97632"/>
                <a:gd name="connsiteY4" fmla="*/ 21433 h 30957"/>
                <a:gd name="connsiteX5" fmla="*/ 7145 w 97632"/>
                <a:gd name="connsiteY5" fmla="*/ 30957 h 30957"/>
                <a:gd name="connsiteX6" fmla="*/ 0 w 97632"/>
                <a:gd name="connsiteY6" fmla="*/ 23813 h 30957"/>
                <a:gd name="connsiteX0" fmla="*/ 0 w 97632"/>
                <a:gd name="connsiteY0" fmla="*/ 23813 h 30957"/>
                <a:gd name="connsiteX1" fmla="*/ 21432 w 97632"/>
                <a:gd name="connsiteY1" fmla="*/ 0 h 30957"/>
                <a:gd name="connsiteX2" fmla="*/ 80963 w 97632"/>
                <a:gd name="connsiteY2" fmla="*/ 1 h 30957"/>
                <a:gd name="connsiteX3" fmla="*/ 97632 w 97632"/>
                <a:gd name="connsiteY3" fmla="*/ 11907 h 30957"/>
                <a:gd name="connsiteX4" fmla="*/ 71439 w 97632"/>
                <a:gd name="connsiteY4" fmla="*/ 23814 h 30957"/>
                <a:gd name="connsiteX5" fmla="*/ 7145 w 97632"/>
                <a:gd name="connsiteY5" fmla="*/ 30957 h 30957"/>
                <a:gd name="connsiteX6" fmla="*/ 0 w 97632"/>
                <a:gd name="connsiteY6" fmla="*/ 23813 h 30957"/>
                <a:gd name="connsiteX0" fmla="*/ 0 w 97632"/>
                <a:gd name="connsiteY0" fmla="*/ 23813 h 30957"/>
                <a:gd name="connsiteX1" fmla="*/ 21432 w 97632"/>
                <a:gd name="connsiteY1" fmla="*/ 0 h 30957"/>
                <a:gd name="connsiteX2" fmla="*/ 80963 w 97632"/>
                <a:gd name="connsiteY2" fmla="*/ 1 h 30957"/>
                <a:gd name="connsiteX3" fmla="*/ 97632 w 97632"/>
                <a:gd name="connsiteY3" fmla="*/ 11907 h 30957"/>
                <a:gd name="connsiteX4" fmla="*/ 71439 w 97632"/>
                <a:gd name="connsiteY4" fmla="*/ 23814 h 30957"/>
                <a:gd name="connsiteX5" fmla="*/ 35719 w 97632"/>
                <a:gd name="connsiteY5" fmla="*/ 28577 h 30957"/>
                <a:gd name="connsiteX6" fmla="*/ 7145 w 97632"/>
                <a:gd name="connsiteY6" fmla="*/ 30957 h 30957"/>
                <a:gd name="connsiteX7" fmla="*/ 0 w 97632"/>
                <a:gd name="connsiteY7" fmla="*/ 23813 h 30957"/>
                <a:gd name="connsiteX0" fmla="*/ 0 w 97632"/>
                <a:gd name="connsiteY0" fmla="*/ 23813 h 30957"/>
                <a:gd name="connsiteX1" fmla="*/ 21432 w 97632"/>
                <a:gd name="connsiteY1" fmla="*/ 0 h 30957"/>
                <a:gd name="connsiteX2" fmla="*/ 80963 w 97632"/>
                <a:gd name="connsiteY2" fmla="*/ 1 h 30957"/>
                <a:gd name="connsiteX3" fmla="*/ 97632 w 97632"/>
                <a:gd name="connsiteY3" fmla="*/ 11907 h 30957"/>
                <a:gd name="connsiteX4" fmla="*/ 71439 w 97632"/>
                <a:gd name="connsiteY4" fmla="*/ 23814 h 30957"/>
                <a:gd name="connsiteX5" fmla="*/ 38100 w 97632"/>
                <a:gd name="connsiteY5" fmla="*/ 19052 h 30957"/>
                <a:gd name="connsiteX6" fmla="*/ 7145 w 97632"/>
                <a:gd name="connsiteY6" fmla="*/ 30957 h 30957"/>
                <a:gd name="connsiteX7" fmla="*/ 0 w 97632"/>
                <a:gd name="connsiteY7" fmla="*/ 23813 h 30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632" h="30957">
                  <a:moveTo>
                    <a:pt x="0" y="23813"/>
                  </a:moveTo>
                  <a:lnTo>
                    <a:pt x="21432" y="0"/>
                  </a:lnTo>
                  <a:lnTo>
                    <a:pt x="80963" y="1"/>
                  </a:lnTo>
                  <a:lnTo>
                    <a:pt x="97632" y="11907"/>
                  </a:lnTo>
                  <a:lnTo>
                    <a:pt x="71439" y="23814"/>
                  </a:lnTo>
                  <a:lnTo>
                    <a:pt x="38100" y="19052"/>
                  </a:lnTo>
                  <a:lnTo>
                    <a:pt x="7145" y="30957"/>
                  </a:lnTo>
                  <a:lnTo>
                    <a:pt x="0" y="23813"/>
                  </a:lnTo>
                  <a:close/>
                </a:path>
              </a:pathLst>
            </a:cu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Freihandform 32"/>
            <p:cNvSpPr/>
            <p:nvPr/>
          </p:nvSpPr>
          <p:spPr bwMode="auto">
            <a:xfrm>
              <a:off x="4756474" y="1563289"/>
              <a:ext cx="76201" cy="21432"/>
            </a:xfrm>
            <a:custGeom>
              <a:avLst/>
              <a:gdLst>
                <a:gd name="connsiteX0" fmla="*/ 0 w 97632"/>
                <a:gd name="connsiteY0" fmla="*/ 23812 h 28575"/>
                <a:gd name="connsiteX1" fmla="*/ 80963 w 97632"/>
                <a:gd name="connsiteY1" fmla="*/ 0 h 28575"/>
                <a:gd name="connsiteX2" fmla="*/ 97632 w 97632"/>
                <a:gd name="connsiteY2" fmla="*/ 11906 h 28575"/>
                <a:gd name="connsiteX3" fmla="*/ 59532 w 97632"/>
                <a:gd name="connsiteY3" fmla="*/ 28575 h 28575"/>
                <a:gd name="connsiteX4" fmla="*/ 0 w 97632"/>
                <a:gd name="connsiteY4" fmla="*/ 23812 h 28575"/>
                <a:gd name="connsiteX0" fmla="*/ 0 w 97632"/>
                <a:gd name="connsiteY0" fmla="*/ 23812 h 28575"/>
                <a:gd name="connsiteX1" fmla="*/ 47625 w 97632"/>
                <a:gd name="connsiteY1" fmla="*/ 7143 h 28575"/>
                <a:gd name="connsiteX2" fmla="*/ 80963 w 97632"/>
                <a:gd name="connsiteY2" fmla="*/ 0 h 28575"/>
                <a:gd name="connsiteX3" fmla="*/ 97632 w 97632"/>
                <a:gd name="connsiteY3" fmla="*/ 11906 h 28575"/>
                <a:gd name="connsiteX4" fmla="*/ 59532 w 97632"/>
                <a:gd name="connsiteY4" fmla="*/ 28575 h 28575"/>
                <a:gd name="connsiteX5" fmla="*/ 0 w 97632"/>
                <a:gd name="connsiteY5" fmla="*/ 23812 h 28575"/>
                <a:gd name="connsiteX0" fmla="*/ 0 w 97632"/>
                <a:gd name="connsiteY0" fmla="*/ 23813 h 28576"/>
                <a:gd name="connsiteX1" fmla="*/ 21432 w 97632"/>
                <a:gd name="connsiteY1" fmla="*/ 0 h 28576"/>
                <a:gd name="connsiteX2" fmla="*/ 80963 w 97632"/>
                <a:gd name="connsiteY2" fmla="*/ 1 h 28576"/>
                <a:gd name="connsiteX3" fmla="*/ 97632 w 97632"/>
                <a:gd name="connsiteY3" fmla="*/ 11907 h 28576"/>
                <a:gd name="connsiteX4" fmla="*/ 59532 w 97632"/>
                <a:gd name="connsiteY4" fmla="*/ 28576 h 28576"/>
                <a:gd name="connsiteX5" fmla="*/ 0 w 97632"/>
                <a:gd name="connsiteY5" fmla="*/ 23813 h 28576"/>
                <a:gd name="connsiteX0" fmla="*/ 0 w 97632"/>
                <a:gd name="connsiteY0" fmla="*/ 23813 h 23813"/>
                <a:gd name="connsiteX1" fmla="*/ 21432 w 97632"/>
                <a:gd name="connsiteY1" fmla="*/ 0 h 23813"/>
                <a:gd name="connsiteX2" fmla="*/ 80963 w 97632"/>
                <a:gd name="connsiteY2" fmla="*/ 1 h 23813"/>
                <a:gd name="connsiteX3" fmla="*/ 97632 w 97632"/>
                <a:gd name="connsiteY3" fmla="*/ 11907 h 23813"/>
                <a:gd name="connsiteX4" fmla="*/ 57151 w 97632"/>
                <a:gd name="connsiteY4" fmla="*/ 14289 h 23813"/>
                <a:gd name="connsiteX5" fmla="*/ 0 w 97632"/>
                <a:gd name="connsiteY5" fmla="*/ 23813 h 23813"/>
                <a:gd name="connsiteX0" fmla="*/ 0 w 97632"/>
                <a:gd name="connsiteY0" fmla="*/ 23813 h 23813"/>
                <a:gd name="connsiteX1" fmla="*/ 21432 w 97632"/>
                <a:gd name="connsiteY1" fmla="*/ 0 h 23813"/>
                <a:gd name="connsiteX2" fmla="*/ 80963 w 97632"/>
                <a:gd name="connsiteY2" fmla="*/ 1 h 23813"/>
                <a:gd name="connsiteX3" fmla="*/ 97632 w 97632"/>
                <a:gd name="connsiteY3" fmla="*/ 11907 h 23813"/>
                <a:gd name="connsiteX4" fmla="*/ 57151 w 97632"/>
                <a:gd name="connsiteY4" fmla="*/ 14289 h 23813"/>
                <a:gd name="connsiteX5" fmla="*/ 23813 w 97632"/>
                <a:gd name="connsiteY5" fmla="*/ 16670 h 23813"/>
                <a:gd name="connsiteX6" fmla="*/ 0 w 97632"/>
                <a:gd name="connsiteY6" fmla="*/ 23813 h 23813"/>
                <a:gd name="connsiteX0" fmla="*/ 0 w 97632"/>
                <a:gd name="connsiteY0" fmla="*/ 23813 h 30957"/>
                <a:gd name="connsiteX1" fmla="*/ 21432 w 97632"/>
                <a:gd name="connsiteY1" fmla="*/ 0 h 30957"/>
                <a:gd name="connsiteX2" fmla="*/ 80963 w 97632"/>
                <a:gd name="connsiteY2" fmla="*/ 1 h 30957"/>
                <a:gd name="connsiteX3" fmla="*/ 97632 w 97632"/>
                <a:gd name="connsiteY3" fmla="*/ 11907 h 30957"/>
                <a:gd name="connsiteX4" fmla="*/ 57151 w 97632"/>
                <a:gd name="connsiteY4" fmla="*/ 14289 h 30957"/>
                <a:gd name="connsiteX5" fmla="*/ 7145 w 97632"/>
                <a:gd name="connsiteY5" fmla="*/ 30957 h 30957"/>
                <a:gd name="connsiteX6" fmla="*/ 0 w 97632"/>
                <a:gd name="connsiteY6" fmla="*/ 23813 h 30957"/>
                <a:gd name="connsiteX0" fmla="*/ 0 w 97632"/>
                <a:gd name="connsiteY0" fmla="*/ 23813 h 30957"/>
                <a:gd name="connsiteX1" fmla="*/ 21432 w 97632"/>
                <a:gd name="connsiteY1" fmla="*/ 0 h 30957"/>
                <a:gd name="connsiteX2" fmla="*/ 80963 w 97632"/>
                <a:gd name="connsiteY2" fmla="*/ 1 h 30957"/>
                <a:gd name="connsiteX3" fmla="*/ 97632 w 97632"/>
                <a:gd name="connsiteY3" fmla="*/ 11907 h 30957"/>
                <a:gd name="connsiteX4" fmla="*/ 64295 w 97632"/>
                <a:gd name="connsiteY4" fmla="*/ 21433 h 30957"/>
                <a:gd name="connsiteX5" fmla="*/ 7145 w 97632"/>
                <a:gd name="connsiteY5" fmla="*/ 30957 h 30957"/>
                <a:gd name="connsiteX6" fmla="*/ 0 w 97632"/>
                <a:gd name="connsiteY6" fmla="*/ 23813 h 30957"/>
                <a:gd name="connsiteX0" fmla="*/ 0 w 97632"/>
                <a:gd name="connsiteY0" fmla="*/ 23813 h 30957"/>
                <a:gd name="connsiteX1" fmla="*/ 21432 w 97632"/>
                <a:gd name="connsiteY1" fmla="*/ 0 h 30957"/>
                <a:gd name="connsiteX2" fmla="*/ 80963 w 97632"/>
                <a:gd name="connsiteY2" fmla="*/ 1 h 30957"/>
                <a:gd name="connsiteX3" fmla="*/ 97632 w 97632"/>
                <a:gd name="connsiteY3" fmla="*/ 11907 h 30957"/>
                <a:gd name="connsiteX4" fmla="*/ 71439 w 97632"/>
                <a:gd name="connsiteY4" fmla="*/ 23814 h 30957"/>
                <a:gd name="connsiteX5" fmla="*/ 7145 w 97632"/>
                <a:gd name="connsiteY5" fmla="*/ 30957 h 30957"/>
                <a:gd name="connsiteX6" fmla="*/ 0 w 97632"/>
                <a:gd name="connsiteY6" fmla="*/ 23813 h 30957"/>
                <a:gd name="connsiteX0" fmla="*/ 0 w 97632"/>
                <a:gd name="connsiteY0" fmla="*/ 23813 h 30957"/>
                <a:gd name="connsiteX1" fmla="*/ 21432 w 97632"/>
                <a:gd name="connsiteY1" fmla="*/ 0 h 30957"/>
                <a:gd name="connsiteX2" fmla="*/ 80963 w 97632"/>
                <a:gd name="connsiteY2" fmla="*/ 1 h 30957"/>
                <a:gd name="connsiteX3" fmla="*/ 97632 w 97632"/>
                <a:gd name="connsiteY3" fmla="*/ 11907 h 30957"/>
                <a:gd name="connsiteX4" fmla="*/ 71439 w 97632"/>
                <a:gd name="connsiteY4" fmla="*/ 23814 h 30957"/>
                <a:gd name="connsiteX5" fmla="*/ 35719 w 97632"/>
                <a:gd name="connsiteY5" fmla="*/ 28577 h 30957"/>
                <a:gd name="connsiteX6" fmla="*/ 7145 w 97632"/>
                <a:gd name="connsiteY6" fmla="*/ 30957 h 30957"/>
                <a:gd name="connsiteX7" fmla="*/ 0 w 97632"/>
                <a:gd name="connsiteY7" fmla="*/ 23813 h 30957"/>
                <a:gd name="connsiteX0" fmla="*/ 0 w 97632"/>
                <a:gd name="connsiteY0" fmla="*/ 23813 h 30957"/>
                <a:gd name="connsiteX1" fmla="*/ 21432 w 97632"/>
                <a:gd name="connsiteY1" fmla="*/ 0 h 30957"/>
                <a:gd name="connsiteX2" fmla="*/ 80963 w 97632"/>
                <a:gd name="connsiteY2" fmla="*/ 1 h 30957"/>
                <a:gd name="connsiteX3" fmla="*/ 97632 w 97632"/>
                <a:gd name="connsiteY3" fmla="*/ 11907 h 30957"/>
                <a:gd name="connsiteX4" fmla="*/ 71439 w 97632"/>
                <a:gd name="connsiteY4" fmla="*/ 23814 h 30957"/>
                <a:gd name="connsiteX5" fmla="*/ 38100 w 97632"/>
                <a:gd name="connsiteY5" fmla="*/ 19052 h 30957"/>
                <a:gd name="connsiteX6" fmla="*/ 7145 w 97632"/>
                <a:gd name="connsiteY6" fmla="*/ 30957 h 30957"/>
                <a:gd name="connsiteX7" fmla="*/ 0 w 97632"/>
                <a:gd name="connsiteY7" fmla="*/ 23813 h 30957"/>
                <a:gd name="connsiteX0" fmla="*/ 0 w 88107"/>
                <a:gd name="connsiteY0" fmla="*/ 23813 h 30957"/>
                <a:gd name="connsiteX1" fmla="*/ 21432 w 88107"/>
                <a:gd name="connsiteY1" fmla="*/ 0 h 30957"/>
                <a:gd name="connsiteX2" fmla="*/ 80963 w 88107"/>
                <a:gd name="connsiteY2" fmla="*/ 1 h 30957"/>
                <a:gd name="connsiteX3" fmla="*/ 88107 w 88107"/>
                <a:gd name="connsiteY3" fmla="*/ 23813 h 30957"/>
                <a:gd name="connsiteX4" fmla="*/ 71439 w 88107"/>
                <a:gd name="connsiteY4" fmla="*/ 23814 h 30957"/>
                <a:gd name="connsiteX5" fmla="*/ 38100 w 88107"/>
                <a:gd name="connsiteY5" fmla="*/ 19052 h 30957"/>
                <a:gd name="connsiteX6" fmla="*/ 7145 w 88107"/>
                <a:gd name="connsiteY6" fmla="*/ 30957 h 30957"/>
                <a:gd name="connsiteX7" fmla="*/ 0 w 88107"/>
                <a:gd name="connsiteY7" fmla="*/ 23813 h 30957"/>
                <a:gd name="connsiteX0" fmla="*/ 0 w 88107"/>
                <a:gd name="connsiteY0" fmla="*/ 23813 h 30957"/>
                <a:gd name="connsiteX1" fmla="*/ 21432 w 88107"/>
                <a:gd name="connsiteY1" fmla="*/ 0 h 30957"/>
                <a:gd name="connsiteX2" fmla="*/ 71438 w 88107"/>
                <a:gd name="connsiteY2" fmla="*/ 7145 h 30957"/>
                <a:gd name="connsiteX3" fmla="*/ 88107 w 88107"/>
                <a:gd name="connsiteY3" fmla="*/ 23813 h 30957"/>
                <a:gd name="connsiteX4" fmla="*/ 71439 w 88107"/>
                <a:gd name="connsiteY4" fmla="*/ 23814 h 30957"/>
                <a:gd name="connsiteX5" fmla="*/ 38100 w 88107"/>
                <a:gd name="connsiteY5" fmla="*/ 19052 h 30957"/>
                <a:gd name="connsiteX6" fmla="*/ 7145 w 88107"/>
                <a:gd name="connsiteY6" fmla="*/ 30957 h 30957"/>
                <a:gd name="connsiteX7" fmla="*/ 0 w 88107"/>
                <a:gd name="connsiteY7" fmla="*/ 23813 h 30957"/>
                <a:gd name="connsiteX0" fmla="*/ 0 w 88107"/>
                <a:gd name="connsiteY0" fmla="*/ 16668 h 23812"/>
                <a:gd name="connsiteX1" fmla="*/ 21432 w 88107"/>
                <a:gd name="connsiteY1" fmla="*/ 4762 h 23812"/>
                <a:gd name="connsiteX2" fmla="*/ 71438 w 88107"/>
                <a:gd name="connsiteY2" fmla="*/ 0 h 23812"/>
                <a:gd name="connsiteX3" fmla="*/ 88107 w 88107"/>
                <a:gd name="connsiteY3" fmla="*/ 16668 h 23812"/>
                <a:gd name="connsiteX4" fmla="*/ 71439 w 88107"/>
                <a:gd name="connsiteY4" fmla="*/ 16669 h 23812"/>
                <a:gd name="connsiteX5" fmla="*/ 38100 w 88107"/>
                <a:gd name="connsiteY5" fmla="*/ 11907 h 23812"/>
                <a:gd name="connsiteX6" fmla="*/ 7145 w 88107"/>
                <a:gd name="connsiteY6" fmla="*/ 23812 h 23812"/>
                <a:gd name="connsiteX7" fmla="*/ 0 w 88107"/>
                <a:gd name="connsiteY7" fmla="*/ 16668 h 23812"/>
                <a:gd name="connsiteX0" fmla="*/ 0 w 88107"/>
                <a:gd name="connsiteY0" fmla="*/ 21431 h 28575"/>
                <a:gd name="connsiteX1" fmla="*/ 21432 w 88107"/>
                <a:gd name="connsiteY1" fmla="*/ 0 h 28575"/>
                <a:gd name="connsiteX2" fmla="*/ 71438 w 88107"/>
                <a:gd name="connsiteY2" fmla="*/ 4763 h 28575"/>
                <a:gd name="connsiteX3" fmla="*/ 88107 w 88107"/>
                <a:gd name="connsiteY3" fmla="*/ 21431 h 28575"/>
                <a:gd name="connsiteX4" fmla="*/ 71439 w 88107"/>
                <a:gd name="connsiteY4" fmla="*/ 21432 h 28575"/>
                <a:gd name="connsiteX5" fmla="*/ 38100 w 88107"/>
                <a:gd name="connsiteY5" fmla="*/ 16670 h 28575"/>
                <a:gd name="connsiteX6" fmla="*/ 7145 w 88107"/>
                <a:gd name="connsiteY6" fmla="*/ 28575 h 28575"/>
                <a:gd name="connsiteX7" fmla="*/ 0 w 88107"/>
                <a:gd name="connsiteY7" fmla="*/ 21431 h 28575"/>
                <a:gd name="connsiteX0" fmla="*/ 0 w 88107"/>
                <a:gd name="connsiteY0" fmla="*/ 21431 h 21432"/>
                <a:gd name="connsiteX1" fmla="*/ 21432 w 88107"/>
                <a:gd name="connsiteY1" fmla="*/ 0 h 21432"/>
                <a:gd name="connsiteX2" fmla="*/ 71438 w 88107"/>
                <a:gd name="connsiteY2" fmla="*/ 4763 h 21432"/>
                <a:gd name="connsiteX3" fmla="*/ 88107 w 88107"/>
                <a:gd name="connsiteY3" fmla="*/ 21431 h 21432"/>
                <a:gd name="connsiteX4" fmla="*/ 71439 w 88107"/>
                <a:gd name="connsiteY4" fmla="*/ 21432 h 21432"/>
                <a:gd name="connsiteX5" fmla="*/ 38100 w 88107"/>
                <a:gd name="connsiteY5" fmla="*/ 16670 h 21432"/>
                <a:gd name="connsiteX6" fmla="*/ 19052 w 88107"/>
                <a:gd name="connsiteY6" fmla="*/ 21431 h 21432"/>
                <a:gd name="connsiteX7" fmla="*/ 0 w 88107"/>
                <a:gd name="connsiteY7" fmla="*/ 21431 h 21432"/>
                <a:gd name="connsiteX0" fmla="*/ 0 w 76201"/>
                <a:gd name="connsiteY0" fmla="*/ 19050 h 21432"/>
                <a:gd name="connsiteX1" fmla="*/ 9526 w 76201"/>
                <a:gd name="connsiteY1" fmla="*/ 0 h 21432"/>
                <a:gd name="connsiteX2" fmla="*/ 59532 w 76201"/>
                <a:gd name="connsiteY2" fmla="*/ 4763 h 21432"/>
                <a:gd name="connsiteX3" fmla="*/ 76201 w 76201"/>
                <a:gd name="connsiteY3" fmla="*/ 21431 h 21432"/>
                <a:gd name="connsiteX4" fmla="*/ 59533 w 76201"/>
                <a:gd name="connsiteY4" fmla="*/ 21432 h 21432"/>
                <a:gd name="connsiteX5" fmla="*/ 26194 w 76201"/>
                <a:gd name="connsiteY5" fmla="*/ 16670 h 21432"/>
                <a:gd name="connsiteX6" fmla="*/ 7146 w 76201"/>
                <a:gd name="connsiteY6" fmla="*/ 21431 h 21432"/>
                <a:gd name="connsiteX7" fmla="*/ 0 w 76201"/>
                <a:gd name="connsiteY7" fmla="*/ 19050 h 21432"/>
                <a:gd name="connsiteX0" fmla="*/ 0 w 76201"/>
                <a:gd name="connsiteY0" fmla="*/ 19050 h 21432"/>
                <a:gd name="connsiteX1" fmla="*/ 9526 w 76201"/>
                <a:gd name="connsiteY1" fmla="*/ 0 h 21432"/>
                <a:gd name="connsiteX2" fmla="*/ 59532 w 76201"/>
                <a:gd name="connsiteY2" fmla="*/ 4763 h 21432"/>
                <a:gd name="connsiteX3" fmla="*/ 76201 w 76201"/>
                <a:gd name="connsiteY3" fmla="*/ 21431 h 21432"/>
                <a:gd name="connsiteX4" fmla="*/ 59533 w 76201"/>
                <a:gd name="connsiteY4" fmla="*/ 21432 h 21432"/>
                <a:gd name="connsiteX5" fmla="*/ 33337 w 76201"/>
                <a:gd name="connsiteY5" fmla="*/ 9526 h 21432"/>
                <a:gd name="connsiteX6" fmla="*/ 7146 w 76201"/>
                <a:gd name="connsiteY6" fmla="*/ 21431 h 21432"/>
                <a:gd name="connsiteX7" fmla="*/ 0 w 76201"/>
                <a:gd name="connsiteY7" fmla="*/ 19050 h 2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201" h="21432">
                  <a:moveTo>
                    <a:pt x="0" y="19050"/>
                  </a:moveTo>
                  <a:lnTo>
                    <a:pt x="9526" y="0"/>
                  </a:lnTo>
                  <a:lnTo>
                    <a:pt x="59532" y="4763"/>
                  </a:lnTo>
                  <a:lnTo>
                    <a:pt x="76201" y="21431"/>
                  </a:lnTo>
                  <a:lnTo>
                    <a:pt x="59533" y="21432"/>
                  </a:lnTo>
                  <a:lnTo>
                    <a:pt x="33337" y="9526"/>
                  </a:lnTo>
                  <a:lnTo>
                    <a:pt x="7146" y="21431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Freihandform 25"/>
            <p:cNvSpPr>
              <a:spLocks noChangeAspect="1"/>
            </p:cNvSpPr>
            <p:nvPr/>
          </p:nvSpPr>
          <p:spPr bwMode="auto">
            <a:xfrm>
              <a:off x="4424362" y="1627186"/>
              <a:ext cx="49070" cy="21180"/>
            </a:xfrm>
            <a:custGeom>
              <a:avLst/>
              <a:gdLst>
                <a:gd name="connsiteX0" fmla="*/ 0 w 47625"/>
                <a:gd name="connsiteY0" fmla="*/ 0 h 21431"/>
                <a:gd name="connsiteX1" fmla="*/ 47625 w 47625"/>
                <a:gd name="connsiteY1" fmla="*/ 21431 h 21431"/>
                <a:gd name="connsiteX2" fmla="*/ 0 w 47625"/>
                <a:gd name="connsiteY2" fmla="*/ 0 h 21431"/>
                <a:gd name="connsiteX0" fmla="*/ 0 w 47625"/>
                <a:gd name="connsiteY0" fmla="*/ 0 h 21431"/>
                <a:gd name="connsiteX1" fmla="*/ 47625 w 47625"/>
                <a:gd name="connsiteY1" fmla="*/ 21431 h 21431"/>
                <a:gd name="connsiteX2" fmla="*/ 16668 w 47625"/>
                <a:gd name="connsiteY2" fmla="*/ 9525 h 21431"/>
                <a:gd name="connsiteX3" fmla="*/ 0 w 47625"/>
                <a:gd name="connsiteY3" fmla="*/ 0 h 21431"/>
                <a:gd name="connsiteX0" fmla="*/ 19051 w 66856"/>
                <a:gd name="connsiteY0" fmla="*/ 56 h 28631"/>
                <a:gd name="connsiteX1" fmla="*/ 66676 w 66856"/>
                <a:gd name="connsiteY1" fmla="*/ 21487 h 28631"/>
                <a:gd name="connsiteX2" fmla="*/ 0 w 66856"/>
                <a:gd name="connsiteY2" fmla="*/ 28631 h 28631"/>
                <a:gd name="connsiteX3" fmla="*/ 19051 w 66856"/>
                <a:gd name="connsiteY3" fmla="*/ 56 h 28631"/>
                <a:gd name="connsiteX0" fmla="*/ 19051 w 66695"/>
                <a:gd name="connsiteY0" fmla="*/ 659 h 29234"/>
                <a:gd name="connsiteX1" fmla="*/ 7144 w 66695"/>
                <a:gd name="connsiteY1" fmla="*/ 10184 h 29234"/>
                <a:gd name="connsiteX2" fmla="*/ 66676 w 66695"/>
                <a:gd name="connsiteY2" fmla="*/ 22090 h 29234"/>
                <a:gd name="connsiteX3" fmla="*/ 0 w 66695"/>
                <a:gd name="connsiteY3" fmla="*/ 29234 h 29234"/>
                <a:gd name="connsiteX4" fmla="*/ 19051 w 66695"/>
                <a:gd name="connsiteY4" fmla="*/ 659 h 29234"/>
                <a:gd name="connsiteX0" fmla="*/ 19051 w 69541"/>
                <a:gd name="connsiteY0" fmla="*/ 659 h 29234"/>
                <a:gd name="connsiteX1" fmla="*/ 7144 w 69541"/>
                <a:gd name="connsiteY1" fmla="*/ 10184 h 29234"/>
                <a:gd name="connsiteX2" fmla="*/ 52389 w 69541"/>
                <a:gd name="connsiteY2" fmla="*/ 14946 h 29234"/>
                <a:gd name="connsiteX3" fmla="*/ 66676 w 69541"/>
                <a:gd name="connsiteY3" fmla="*/ 22090 h 29234"/>
                <a:gd name="connsiteX4" fmla="*/ 0 w 69541"/>
                <a:gd name="connsiteY4" fmla="*/ 29234 h 29234"/>
                <a:gd name="connsiteX5" fmla="*/ 19051 w 69541"/>
                <a:gd name="connsiteY5" fmla="*/ 659 h 29234"/>
                <a:gd name="connsiteX0" fmla="*/ 19051 w 68719"/>
                <a:gd name="connsiteY0" fmla="*/ 659 h 29234"/>
                <a:gd name="connsiteX1" fmla="*/ 7144 w 68719"/>
                <a:gd name="connsiteY1" fmla="*/ 10184 h 29234"/>
                <a:gd name="connsiteX2" fmla="*/ 47626 w 68719"/>
                <a:gd name="connsiteY2" fmla="*/ 5421 h 29234"/>
                <a:gd name="connsiteX3" fmla="*/ 66676 w 68719"/>
                <a:gd name="connsiteY3" fmla="*/ 22090 h 29234"/>
                <a:gd name="connsiteX4" fmla="*/ 0 w 68719"/>
                <a:gd name="connsiteY4" fmla="*/ 29234 h 29234"/>
                <a:gd name="connsiteX5" fmla="*/ 19051 w 68719"/>
                <a:gd name="connsiteY5" fmla="*/ 659 h 29234"/>
                <a:gd name="connsiteX0" fmla="*/ 19051 w 55554"/>
                <a:gd name="connsiteY0" fmla="*/ 659 h 29234"/>
                <a:gd name="connsiteX1" fmla="*/ 7144 w 55554"/>
                <a:gd name="connsiteY1" fmla="*/ 10184 h 29234"/>
                <a:gd name="connsiteX2" fmla="*/ 47626 w 55554"/>
                <a:gd name="connsiteY2" fmla="*/ 5421 h 29234"/>
                <a:gd name="connsiteX3" fmla="*/ 50007 w 55554"/>
                <a:gd name="connsiteY3" fmla="*/ 24471 h 29234"/>
                <a:gd name="connsiteX4" fmla="*/ 0 w 55554"/>
                <a:gd name="connsiteY4" fmla="*/ 29234 h 29234"/>
                <a:gd name="connsiteX5" fmla="*/ 19051 w 55554"/>
                <a:gd name="connsiteY5" fmla="*/ 659 h 29234"/>
                <a:gd name="connsiteX0" fmla="*/ 19051 w 52804"/>
                <a:gd name="connsiteY0" fmla="*/ 659 h 29234"/>
                <a:gd name="connsiteX1" fmla="*/ 7144 w 52804"/>
                <a:gd name="connsiteY1" fmla="*/ 10184 h 29234"/>
                <a:gd name="connsiteX2" fmla="*/ 40482 w 52804"/>
                <a:gd name="connsiteY2" fmla="*/ 10184 h 29234"/>
                <a:gd name="connsiteX3" fmla="*/ 50007 w 52804"/>
                <a:gd name="connsiteY3" fmla="*/ 24471 h 29234"/>
                <a:gd name="connsiteX4" fmla="*/ 0 w 52804"/>
                <a:gd name="connsiteY4" fmla="*/ 29234 h 29234"/>
                <a:gd name="connsiteX5" fmla="*/ 19051 w 52804"/>
                <a:gd name="connsiteY5" fmla="*/ 659 h 29234"/>
                <a:gd name="connsiteX0" fmla="*/ 14288 w 52804"/>
                <a:gd name="connsiteY0" fmla="*/ 1591 h 23022"/>
                <a:gd name="connsiteX1" fmla="*/ 7144 w 52804"/>
                <a:gd name="connsiteY1" fmla="*/ 3972 h 23022"/>
                <a:gd name="connsiteX2" fmla="*/ 40482 w 52804"/>
                <a:gd name="connsiteY2" fmla="*/ 3972 h 23022"/>
                <a:gd name="connsiteX3" fmla="*/ 50007 w 52804"/>
                <a:gd name="connsiteY3" fmla="*/ 18259 h 23022"/>
                <a:gd name="connsiteX4" fmla="*/ 0 w 52804"/>
                <a:gd name="connsiteY4" fmla="*/ 23022 h 23022"/>
                <a:gd name="connsiteX5" fmla="*/ 14288 w 52804"/>
                <a:gd name="connsiteY5" fmla="*/ 1591 h 23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804" h="23022">
                  <a:moveTo>
                    <a:pt x="14288" y="1591"/>
                  </a:moveTo>
                  <a:cubicBezTo>
                    <a:pt x="15479" y="-1584"/>
                    <a:pt x="-793" y="400"/>
                    <a:pt x="7144" y="3972"/>
                  </a:cubicBezTo>
                  <a:cubicBezTo>
                    <a:pt x="12700" y="6353"/>
                    <a:pt x="30560" y="1988"/>
                    <a:pt x="40482" y="3972"/>
                  </a:cubicBezTo>
                  <a:cubicBezTo>
                    <a:pt x="50404" y="5956"/>
                    <a:pt x="56754" y="15084"/>
                    <a:pt x="50007" y="18259"/>
                  </a:cubicBezTo>
                  <a:cubicBezTo>
                    <a:pt x="43260" y="21434"/>
                    <a:pt x="22225" y="20641"/>
                    <a:pt x="0" y="23022"/>
                  </a:cubicBezTo>
                  <a:cubicBezTo>
                    <a:pt x="6350" y="13497"/>
                    <a:pt x="3175" y="2782"/>
                    <a:pt x="14288" y="1591"/>
                  </a:cubicBezTo>
                  <a:close/>
                </a:path>
              </a:pathLst>
            </a:cu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Freihandform 26"/>
            <p:cNvSpPr/>
            <p:nvPr/>
          </p:nvSpPr>
          <p:spPr bwMode="auto">
            <a:xfrm>
              <a:off x="3929063" y="1740693"/>
              <a:ext cx="119062" cy="73819"/>
            </a:xfrm>
            <a:custGeom>
              <a:avLst/>
              <a:gdLst>
                <a:gd name="connsiteX0" fmla="*/ 0 w 133350"/>
                <a:gd name="connsiteY0" fmla="*/ 19050 h 83344"/>
                <a:gd name="connsiteX1" fmla="*/ 90488 w 133350"/>
                <a:gd name="connsiteY1" fmla="*/ 0 h 83344"/>
                <a:gd name="connsiteX2" fmla="*/ 133350 w 133350"/>
                <a:gd name="connsiteY2" fmla="*/ 33337 h 83344"/>
                <a:gd name="connsiteX3" fmla="*/ 92869 w 133350"/>
                <a:gd name="connsiteY3" fmla="*/ 30956 h 83344"/>
                <a:gd name="connsiteX4" fmla="*/ 66675 w 133350"/>
                <a:gd name="connsiteY4" fmla="*/ 45244 h 83344"/>
                <a:gd name="connsiteX5" fmla="*/ 95250 w 133350"/>
                <a:gd name="connsiteY5" fmla="*/ 57150 h 83344"/>
                <a:gd name="connsiteX6" fmla="*/ 88106 w 133350"/>
                <a:gd name="connsiteY6" fmla="*/ 80962 h 83344"/>
                <a:gd name="connsiteX7" fmla="*/ 52388 w 133350"/>
                <a:gd name="connsiteY7" fmla="*/ 83344 h 83344"/>
                <a:gd name="connsiteX8" fmla="*/ 0 w 133350"/>
                <a:gd name="connsiteY8" fmla="*/ 19050 h 83344"/>
                <a:gd name="connsiteX0" fmla="*/ 0 w 119062"/>
                <a:gd name="connsiteY0" fmla="*/ 19050 h 83344"/>
                <a:gd name="connsiteX1" fmla="*/ 76200 w 119062"/>
                <a:gd name="connsiteY1" fmla="*/ 0 h 83344"/>
                <a:gd name="connsiteX2" fmla="*/ 119062 w 119062"/>
                <a:gd name="connsiteY2" fmla="*/ 33337 h 83344"/>
                <a:gd name="connsiteX3" fmla="*/ 78581 w 119062"/>
                <a:gd name="connsiteY3" fmla="*/ 30956 h 83344"/>
                <a:gd name="connsiteX4" fmla="*/ 52387 w 119062"/>
                <a:gd name="connsiteY4" fmla="*/ 45244 h 83344"/>
                <a:gd name="connsiteX5" fmla="*/ 80962 w 119062"/>
                <a:gd name="connsiteY5" fmla="*/ 57150 h 83344"/>
                <a:gd name="connsiteX6" fmla="*/ 73818 w 119062"/>
                <a:gd name="connsiteY6" fmla="*/ 80962 h 83344"/>
                <a:gd name="connsiteX7" fmla="*/ 38100 w 119062"/>
                <a:gd name="connsiteY7" fmla="*/ 83344 h 83344"/>
                <a:gd name="connsiteX8" fmla="*/ 0 w 119062"/>
                <a:gd name="connsiteY8" fmla="*/ 19050 h 83344"/>
                <a:gd name="connsiteX0" fmla="*/ 0 w 119062"/>
                <a:gd name="connsiteY0" fmla="*/ 19050 h 80962"/>
                <a:gd name="connsiteX1" fmla="*/ 76200 w 119062"/>
                <a:gd name="connsiteY1" fmla="*/ 0 h 80962"/>
                <a:gd name="connsiteX2" fmla="*/ 119062 w 119062"/>
                <a:gd name="connsiteY2" fmla="*/ 33337 h 80962"/>
                <a:gd name="connsiteX3" fmla="*/ 78581 w 119062"/>
                <a:gd name="connsiteY3" fmla="*/ 30956 h 80962"/>
                <a:gd name="connsiteX4" fmla="*/ 52387 w 119062"/>
                <a:gd name="connsiteY4" fmla="*/ 45244 h 80962"/>
                <a:gd name="connsiteX5" fmla="*/ 80962 w 119062"/>
                <a:gd name="connsiteY5" fmla="*/ 57150 h 80962"/>
                <a:gd name="connsiteX6" fmla="*/ 73818 w 119062"/>
                <a:gd name="connsiteY6" fmla="*/ 80962 h 80962"/>
                <a:gd name="connsiteX7" fmla="*/ 40481 w 119062"/>
                <a:gd name="connsiteY7" fmla="*/ 69057 h 80962"/>
                <a:gd name="connsiteX8" fmla="*/ 0 w 119062"/>
                <a:gd name="connsiteY8" fmla="*/ 19050 h 80962"/>
                <a:gd name="connsiteX0" fmla="*/ 0 w 119062"/>
                <a:gd name="connsiteY0" fmla="*/ 19050 h 73819"/>
                <a:gd name="connsiteX1" fmla="*/ 76200 w 119062"/>
                <a:gd name="connsiteY1" fmla="*/ 0 h 73819"/>
                <a:gd name="connsiteX2" fmla="*/ 119062 w 119062"/>
                <a:gd name="connsiteY2" fmla="*/ 33337 h 73819"/>
                <a:gd name="connsiteX3" fmla="*/ 78581 w 119062"/>
                <a:gd name="connsiteY3" fmla="*/ 30956 h 73819"/>
                <a:gd name="connsiteX4" fmla="*/ 52387 w 119062"/>
                <a:gd name="connsiteY4" fmla="*/ 45244 h 73819"/>
                <a:gd name="connsiteX5" fmla="*/ 80962 w 119062"/>
                <a:gd name="connsiteY5" fmla="*/ 57150 h 73819"/>
                <a:gd name="connsiteX6" fmla="*/ 64293 w 119062"/>
                <a:gd name="connsiteY6" fmla="*/ 73819 h 73819"/>
                <a:gd name="connsiteX7" fmla="*/ 40481 w 119062"/>
                <a:gd name="connsiteY7" fmla="*/ 69057 h 73819"/>
                <a:gd name="connsiteX8" fmla="*/ 0 w 119062"/>
                <a:gd name="connsiteY8" fmla="*/ 19050 h 73819"/>
                <a:gd name="connsiteX0" fmla="*/ 0 w 119062"/>
                <a:gd name="connsiteY0" fmla="*/ 19050 h 73819"/>
                <a:gd name="connsiteX1" fmla="*/ 76200 w 119062"/>
                <a:gd name="connsiteY1" fmla="*/ 0 h 73819"/>
                <a:gd name="connsiteX2" fmla="*/ 119062 w 119062"/>
                <a:gd name="connsiteY2" fmla="*/ 33337 h 73819"/>
                <a:gd name="connsiteX3" fmla="*/ 78581 w 119062"/>
                <a:gd name="connsiteY3" fmla="*/ 30956 h 73819"/>
                <a:gd name="connsiteX4" fmla="*/ 52387 w 119062"/>
                <a:gd name="connsiteY4" fmla="*/ 45244 h 73819"/>
                <a:gd name="connsiteX5" fmla="*/ 80962 w 119062"/>
                <a:gd name="connsiteY5" fmla="*/ 57150 h 73819"/>
                <a:gd name="connsiteX6" fmla="*/ 64293 w 119062"/>
                <a:gd name="connsiteY6" fmla="*/ 73819 h 73819"/>
                <a:gd name="connsiteX7" fmla="*/ 40481 w 119062"/>
                <a:gd name="connsiteY7" fmla="*/ 69057 h 73819"/>
                <a:gd name="connsiteX8" fmla="*/ 16668 w 119062"/>
                <a:gd name="connsiteY8" fmla="*/ 40482 h 73819"/>
                <a:gd name="connsiteX9" fmla="*/ 0 w 119062"/>
                <a:gd name="connsiteY9" fmla="*/ 19050 h 73819"/>
                <a:gd name="connsiteX0" fmla="*/ 0 w 119062"/>
                <a:gd name="connsiteY0" fmla="*/ 19050 h 73819"/>
                <a:gd name="connsiteX1" fmla="*/ 76200 w 119062"/>
                <a:gd name="connsiteY1" fmla="*/ 0 h 73819"/>
                <a:gd name="connsiteX2" fmla="*/ 119062 w 119062"/>
                <a:gd name="connsiteY2" fmla="*/ 33337 h 73819"/>
                <a:gd name="connsiteX3" fmla="*/ 78581 w 119062"/>
                <a:gd name="connsiteY3" fmla="*/ 30956 h 73819"/>
                <a:gd name="connsiteX4" fmla="*/ 52387 w 119062"/>
                <a:gd name="connsiteY4" fmla="*/ 45244 h 73819"/>
                <a:gd name="connsiteX5" fmla="*/ 80962 w 119062"/>
                <a:gd name="connsiteY5" fmla="*/ 57150 h 73819"/>
                <a:gd name="connsiteX6" fmla="*/ 64293 w 119062"/>
                <a:gd name="connsiteY6" fmla="*/ 73819 h 73819"/>
                <a:gd name="connsiteX7" fmla="*/ 40481 w 119062"/>
                <a:gd name="connsiteY7" fmla="*/ 69057 h 73819"/>
                <a:gd name="connsiteX8" fmla="*/ 14287 w 119062"/>
                <a:gd name="connsiteY8" fmla="*/ 52388 h 73819"/>
                <a:gd name="connsiteX9" fmla="*/ 0 w 119062"/>
                <a:gd name="connsiteY9" fmla="*/ 19050 h 73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9062" h="73819">
                  <a:moveTo>
                    <a:pt x="0" y="19050"/>
                  </a:moveTo>
                  <a:lnTo>
                    <a:pt x="76200" y="0"/>
                  </a:lnTo>
                  <a:lnTo>
                    <a:pt x="119062" y="33337"/>
                  </a:lnTo>
                  <a:lnTo>
                    <a:pt x="78581" y="30956"/>
                  </a:lnTo>
                  <a:lnTo>
                    <a:pt x="52387" y="45244"/>
                  </a:lnTo>
                  <a:lnTo>
                    <a:pt x="80962" y="57150"/>
                  </a:lnTo>
                  <a:lnTo>
                    <a:pt x="64293" y="73819"/>
                  </a:lnTo>
                  <a:lnTo>
                    <a:pt x="40481" y="69057"/>
                  </a:lnTo>
                  <a:lnTo>
                    <a:pt x="14287" y="52388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Freihandform 27"/>
            <p:cNvSpPr/>
            <p:nvPr/>
          </p:nvSpPr>
          <p:spPr bwMode="auto">
            <a:xfrm>
              <a:off x="4081462" y="1721644"/>
              <a:ext cx="28575" cy="21431"/>
            </a:xfrm>
            <a:custGeom>
              <a:avLst/>
              <a:gdLst>
                <a:gd name="connsiteX0" fmla="*/ 0 w 76200"/>
                <a:gd name="connsiteY0" fmla="*/ 0 h 42862"/>
                <a:gd name="connsiteX1" fmla="*/ 76200 w 76200"/>
                <a:gd name="connsiteY1" fmla="*/ 9525 h 42862"/>
                <a:gd name="connsiteX2" fmla="*/ 47625 w 76200"/>
                <a:gd name="connsiteY2" fmla="*/ 42862 h 42862"/>
                <a:gd name="connsiteX3" fmla="*/ 0 w 76200"/>
                <a:gd name="connsiteY3" fmla="*/ 0 h 42862"/>
                <a:gd name="connsiteX0" fmla="*/ 0 w 76200"/>
                <a:gd name="connsiteY0" fmla="*/ 0 h 42862"/>
                <a:gd name="connsiteX1" fmla="*/ 76200 w 76200"/>
                <a:gd name="connsiteY1" fmla="*/ 9525 h 42862"/>
                <a:gd name="connsiteX2" fmla="*/ 47625 w 76200"/>
                <a:gd name="connsiteY2" fmla="*/ 42862 h 42862"/>
                <a:gd name="connsiteX3" fmla="*/ 19050 w 76200"/>
                <a:gd name="connsiteY3" fmla="*/ 21431 h 42862"/>
                <a:gd name="connsiteX4" fmla="*/ 0 w 76200"/>
                <a:gd name="connsiteY4" fmla="*/ 0 h 42862"/>
                <a:gd name="connsiteX0" fmla="*/ 2381 w 57150"/>
                <a:gd name="connsiteY0" fmla="*/ 0 h 33337"/>
                <a:gd name="connsiteX1" fmla="*/ 57150 w 57150"/>
                <a:gd name="connsiteY1" fmla="*/ 0 h 33337"/>
                <a:gd name="connsiteX2" fmla="*/ 28575 w 57150"/>
                <a:gd name="connsiteY2" fmla="*/ 33337 h 33337"/>
                <a:gd name="connsiteX3" fmla="*/ 0 w 57150"/>
                <a:gd name="connsiteY3" fmla="*/ 11906 h 33337"/>
                <a:gd name="connsiteX4" fmla="*/ 2381 w 57150"/>
                <a:gd name="connsiteY4" fmla="*/ 0 h 33337"/>
                <a:gd name="connsiteX0" fmla="*/ 2381 w 28575"/>
                <a:gd name="connsiteY0" fmla="*/ 0 h 33337"/>
                <a:gd name="connsiteX1" fmla="*/ 28575 w 28575"/>
                <a:gd name="connsiteY1" fmla="*/ 4763 h 33337"/>
                <a:gd name="connsiteX2" fmla="*/ 28575 w 28575"/>
                <a:gd name="connsiteY2" fmla="*/ 33337 h 33337"/>
                <a:gd name="connsiteX3" fmla="*/ 0 w 28575"/>
                <a:gd name="connsiteY3" fmla="*/ 11906 h 33337"/>
                <a:gd name="connsiteX4" fmla="*/ 2381 w 28575"/>
                <a:gd name="connsiteY4" fmla="*/ 0 h 33337"/>
                <a:gd name="connsiteX0" fmla="*/ 2381 w 28575"/>
                <a:gd name="connsiteY0" fmla="*/ 0 h 21431"/>
                <a:gd name="connsiteX1" fmla="*/ 28575 w 28575"/>
                <a:gd name="connsiteY1" fmla="*/ 4763 h 21431"/>
                <a:gd name="connsiteX2" fmla="*/ 16669 w 28575"/>
                <a:gd name="connsiteY2" fmla="*/ 21431 h 21431"/>
                <a:gd name="connsiteX3" fmla="*/ 0 w 28575"/>
                <a:gd name="connsiteY3" fmla="*/ 11906 h 21431"/>
                <a:gd name="connsiteX4" fmla="*/ 2381 w 28575"/>
                <a:gd name="connsiteY4" fmla="*/ 0 h 2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1431">
                  <a:moveTo>
                    <a:pt x="2381" y="0"/>
                  </a:moveTo>
                  <a:lnTo>
                    <a:pt x="28575" y="4763"/>
                  </a:lnTo>
                  <a:lnTo>
                    <a:pt x="16669" y="21431"/>
                  </a:lnTo>
                  <a:lnTo>
                    <a:pt x="0" y="11906"/>
                  </a:lnTo>
                  <a:lnTo>
                    <a:pt x="2381" y="0"/>
                  </a:lnTo>
                  <a:close/>
                </a:path>
              </a:pathLst>
            </a:cu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1" name="Rechteckige Legende 20"/>
          <p:cNvSpPr/>
          <p:nvPr/>
        </p:nvSpPr>
        <p:spPr bwMode="auto">
          <a:xfrm>
            <a:off x="2121269" y="1166768"/>
            <a:ext cx="1152128" cy="360040"/>
          </a:xfrm>
          <a:prstGeom prst="wedgeRectCallout">
            <a:avLst>
              <a:gd name="adj1" fmla="val 111136"/>
              <a:gd name="adj2" fmla="val 55299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Juist: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13.820 €/m²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31" name="Rechteckige Legende 30"/>
          <p:cNvSpPr/>
          <p:nvPr/>
        </p:nvSpPr>
        <p:spPr bwMode="auto">
          <a:xfrm>
            <a:off x="7611430" y="2194357"/>
            <a:ext cx="1353058" cy="360040"/>
          </a:xfrm>
          <a:prstGeom prst="wedgeRectCallout">
            <a:avLst>
              <a:gd name="adj1" fmla="val -84926"/>
              <a:gd name="adj2" fmla="val 23329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Lüchow-Dannenberg: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>
                <a:solidFill>
                  <a:srgbClr val="4993BD"/>
                </a:solidFill>
                <a:latin typeface="NDSFrutiger 45 Light" panose="02000403040000020004" pitchFamily="2" charset="0"/>
              </a:rPr>
              <a:t>2</a:t>
            </a: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.150 €/m²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72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winkliges Dreieck 5"/>
          <p:cNvSpPr/>
          <p:nvPr/>
        </p:nvSpPr>
        <p:spPr bwMode="auto">
          <a:xfrm rot="5400000">
            <a:off x="363055" y="529023"/>
            <a:ext cx="720080" cy="720080"/>
          </a:xfrm>
          <a:prstGeom prst="rtTriangle">
            <a:avLst/>
          </a:prstGeom>
          <a:solidFill>
            <a:srgbClr val="E0003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635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rgbClr val="79CBEB"/>
              </a:solidFill>
              <a:effectLst/>
              <a:latin typeface="Arial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  <a14:imgEffect>
                      <a14:sharpenSoften amount="50000"/>
                    </a14:imgEffect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6110" y="602271"/>
            <a:ext cx="1152128" cy="879894"/>
          </a:xfrm>
          <a:prstGeom prst="rect">
            <a:avLst/>
          </a:prstGeom>
        </p:spPr>
      </p:pic>
      <p:sp>
        <p:nvSpPr>
          <p:cNvPr id="7" name="Titel 2"/>
          <p:cNvSpPr txBox="1">
            <a:spLocks/>
          </p:cNvSpPr>
          <p:nvPr/>
        </p:nvSpPr>
        <p:spPr bwMode="auto">
          <a:xfrm>
            <a:off x="1598238" y="539423"/>
            <a:ext cx="7545762" cy="790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Frutiger CE 55 Roman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DE" kern="0" dirty="0" smtClean="0">
                <a:solidFill>
                  <a:schemeClr val="tx1"/>
                </a:solidFill>
                <a:latin typeface="NDSFrutiger 45 Light" panose="02000403040000020004" pitchFamily="2" charset="0"/>
              </a:rPr>
              <a:t>Neue Eigentumswohnungen</a:t>
            </a:r>
          </a:p>
          <a:p>
            <a:r>
              <a:rPr lang="de-DE" sz="1800" b="0" kern="0" dirty="0" smtClean="0">
                <a:latin typeface="NDSFrutiger 45 Light" panose="02000403040000020004" pitchFamily="2" charset="0"/>
              </a:rPr>
              <a:t>Monatsweise Auswertung </a:t>
            </a:r>
            <a:r>
              <a:rPr lang="de-DE" sz="1800" b="0" kern="0" dirty="0" smtClean="0">
                <a:solidFill>
                  <a:schemeClr val="tx1"/>
                </a:solidFill>
                <a:latin typeface="NDSFrutiger 45 Light" panose="02000403040000020004" pitchFamily="2" charset="0"/>
              </a:rPr>
              <a:t>der Preisentwicklung – </a:t>
            </a:r>
            <a:r>
              <a:rPr lang="de-DE" sz="1800" b="0" kern="0" dirty="0" smtClean="0">
                <a:latin typeface="NDSFrutiger 45 Light" panose="02000403040000020004" pitchFamily="2" charset="0"/>
              </a:rPr>
              <a:t>Erstbezug</a:t>
            </a:r>
          </a:p>
        </p:txBody>
      </p:sp>
      <p:graphicFrame>
        <p:nvGraphicFramePr>
          <p:cNvPr id="25" name="Diagramm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9416358"/>
              </p:ext>
            </p:extLst>
          </p:nvPr>
        </p:nvGraphicFramePr>
        <p:xfrm>
          <a:off x="1924050" y="1076324"/>
          <a:ext cx="6680398" cy="3583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Rechteck 7"/>
          <p:cNvSpPr/>
          <p:nvPr/>
        </p:nvSpPr>
        <p:spPr bwMode="auto">
          <a:xfrm>
            <a:off x="96353" y="1613586"/>
            <a:ext cx="1832681" cy="7787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i="0" u="none" strike="noStrike" cap="none" normalizeH="0" baseline="0" dirty="0" smtClean="0">
                <a:ln>
                  <a:noFill/>
                </a:ln>
                <a:effectLst/>
                <a:latin typeface="NDSFrutiger 45 Light" panose="02000403040000020004" pitchFamily="2" charset="0"/>
              </a:rPr>
              <a:t>Mittlere Wohnflächen-preise in EUR/m²</a:t>
            </a:r>
          </a:p>
        </p:txBody>
      </p:sp>
    </p:spTree>
    <p:extLst>
      <p:ext uri="{BB962C8B-B14F-4D97-AF65-F5344CB8AC3E}">
        <p14:creationId xmlns:p14="http://schemas.microsoft.com/office/powerpoint/2010/main" val="100457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8166" y="1245203"/>
            <a:ext cx="3872115" cy="3414779"/>
          </a:xfrm>
          <a:prstGeom prst="rect">
            <a:avLst/>
          </a:prstGeom>
        </p:spPr>
      </p:pic>
      <p:sp>
        <p:nvSpPr>
          <p:cNvPr id="6" name="Rechtwinkliges Dreieck 5"/>
          <p:cNvSpPr/>
          <p:nvPr/>
        </p:nvSpPr>
        <p:spPr bwMode="auto">
          <a:xfrm rot="5400000">
            <a:off x="363055" y="529023"/>
            <a:ext cx="720080" cy="720080"/>
          </a:xfrm>
          <a:prstGeom prst="rtTriangle">
            <a:avLst/>
          </a:prstGeom>
          <a:solidFill>
            <a:srgbClr val="E0003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635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rgbClr val="79CBEB"/>
              </a:solidFill>
              <a:effectLst/>
              <a:latin typeface="Arial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encilSketch/>
                    </a14:imgEffect>
                    <a14:imgEffect>
                      <a14:sharpenSoften amount="50000"/>
                    </a14:imgEffect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6110" y="602271"/>
            <a:ext cx="1152128" cy="879894"/>
          </a:xfrm>
          <a:prstGeom prst="rect">
            <a:avLst/>
          </a:prstGeom>
        </p:spPr>
      </p:pic>
      <p:sp>
        <p:nvSpPr>
          <p:cNvPr id="7" name="Titel 2"/>
          <p:cNvSpPr txBox="1">
            <a:spLocks/>
          </p:cNvSpPr>
          <p:nvPr/>
        </p:nvSpPr>
        <p:spPr bwMode="auto">
          <a:xfrm>
            <a:off x="1598238" y="515425"/>
            <a:ext cx="7545762" cy="790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Frutiger CE 55 Roman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DE" kern="0" dirty="0" smtClean="0">
                <a:latin typeface="NDSFrutiger 45 Light" panose="02000403040000020004" pitchFamily="2" charset="0"/>
              </a:rPr>
              <a:t>Eigentumswohnungen </a:t>
            </a:r>
            <a:r>
              <a:rPr lang="de-DE" kern="0" dirty="0" smtClean="0">
                <a:solidFill>
                  <a:schemeClr val="tx1"/>
                </a:solidFill>
                <a:latin typeface="NDSFrutiger 45 Light" panose="02000403040000020004" pitchFamily="2" charset="0"/>
              </a:rPr>
              <a:t>im Bestand</a:t>
            </a:r>
          </a:p>
          <a:p>
            <a:r>
              <a:rPr lang="de-DE" sz="1800" b="0" kern="0" dirty="0" smtClean="0">
                <a:solidFill>
                  <a:schemeClr val="tx1"/>
                </a:solidFill>
                <a:latin typeface="NDSFrutiger 45 Light" panose="02000403040000020004" pitchFamily="2" charset="0"/>
              </a:rPr>
              <a:t>Mittlere Preise 2020 – </a:t>
            </a:r>
            <a:r>
              <a:rPr lang="de-DE" sz="1800" b="0" kern="0" dirty="0" smtClean="0">
                <a:latin typeface="NDSFrutiger 45 Light" panose="02000403040000020004" pitchFamily="2" charset="0"/>
              </a:rPr>
              <a:t>Alter bis 30 Jahre</a:t>
            </a:r>
            <a:endParaRPr lang="de-DE" sz="1800" b="0" strike="sngStrike" kern="0" dirty="0" smtClean="0">
              <a:solidFill>
                <a:srgbClr val="00B05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6" name="Rechteck 15"/>
          <p:cNvSpPr/>
          <p:nvPr/>
        </p:nvSpPr>
        <p:spPr bwMode="auto">
          <a:xfrm>
            <a:off x="96353" y="1613586"/>
            <a:ext cx="1832681" cy="7787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i="0" u="none" strike="noStrike" cap="none" normalizeH="0" baseline="0" dirty="0" smtClean="0">
                <a:ln>
                  <a:noFill/>
                </a:ln>
                <a:effectLst/>
                <a:latin typeface="NDSFrutiger 45 Light" panose="02000403040000020004" pitchFamily="2" charset="0"/>
              </a:rPr>
              <a:t>Mittlere Wohnflächen-preise in EUR/m²</a:t>
            </a:r>
          </a:p>
        </p:txBody>
      </p:sp>
      <p:grpSp>
        <p:nvGrpSpPr>
          <p:cNvPr id="10" name="Gruppieren 9"/>
          <p:cNvGrpSpPr/>
          <p:nvPr/>
        </p:nvGrpSpPr>
        <p:grpSpPr>
          <a:xfrm>
            <a:off x="3792488" y="1466271"/>
            <a:ext cx="916092" cy="263617"/>
            <a:chOff x="3928213" y="1563289"/>
            <a:chExt cx="916092" cy="263617"/>
          </a:xfrm>
        </p:grpSpPr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851750">
              <a:off x="4052206" y="1606212"/>
              <a:ext cx="792099" cy="670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Picture 8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052857">
              <a:off x="3928213" y="1731561"/>
              <a:ext cx="158210" cy="95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Freihandform 14"/>
            <p:cNvSpPr/>
            <p:nvPr/>
          </p:nvSpPr>
          <p:spPr bwMode="auto">
            <a:xfrm>
              <a:off x="4279106" y="1638301"/>
              <a:ext cx="128588" cy="40481"/>
            </a:xfrm>
            <a:custGeom>
              <a:avLst/>
              <a:gdLst>
                <a:gd name="connsiteX0" fmla="*/ 0 w 128588"/>
                <a:gd name="connsiteY0" fmla="*/ 19050 h 23813"/>
                <a:gd name="connsiteX1" fmla="*/ 128588 w 128588"/>
                <a:gd name="connsiteY1" fmla="*/ 0 h 23813"/>
                <a:gd name="connsiteX2" fmla="*/ 83344 w 128588"/>
                <a:gd name="connsiteY2" fmla="*/ 23813 h 23813"/>
                <a:gd name="connsiteX3" fmla="*/ 0 w 128588"/>
                <a:gd name="connsiteY3" fmla="*/ 19050 h 23813"/>
                <a:gd name="connsiteX0" fmla="*/ 0 w 128588"/>
                <a:gd name="connsiteY0" fmla="*/ 19050 h 23813"/>
                <a:gd name="connsiteX1" fmla="*/ 128588 w 128588"/>
                <a:gd name="connsiteY1" fmla="*/ 0 h 23813"/>
                <a:gd name="connsiteX2" fmla="*/ 83344 w 128588"/>
                <a:gd name="connsiteY2" fmla="*/ 23813 h 23813"/>
                <a:gd name="connsiteX3" fmla="*/ 61913 w 128588"/>
                <a:gd name="connsiteY3" fmla="*/ 23813 h 23813"/>
                <a:gd name="connsiteX4" fmla="*/ 0 w 128588"/>
                <a:gd name="connsiteY4" fmla="*/ 19050 h 23813"/>
                <a:gd name="connsiteX0" fmla="*/ 0 w 128588"/>
                <a:gd name="connsiteY0" fmla="*/ 19050 h 26643"/>
                <a:gd name="connsiteX1" fmla="*/ 128588 w 128588"/>
                <a:gd name="connsiteY1" fmla="*/ 0 h 26643"/>
                <a:gd name="connsiteX2" fmla="*/ 83344 w 128588"/>
                <a:gd name="connsiteY2" fmla="*/ 23813 h 26643"/>
                <a:gd name="connsiteX3" fmla="*/ 61913 w 128588"/>
                <a:gd name="connsiteY3" fmla="*/ 23813 h 26643"/>
                <a:gd name="connsiteX4" fmla="*/ 0 w 128588"/>
                <a:gd name="connsiteY4" fmla="*/ 19050 h 26643"/>
                <a:gd name="connsiteX0" fmla="*/ 0 w 128588"/>
                <a:gd name="connsiteY0" fmla="*/ 19050 h 26643"/>
                <a:gd name="connsiteX1" fmla="*/ 33338 w 128588"/>
                <a:gd name="connsiteY1" fmla="*/ 7144 h 26643"/>
                <a:gd name="connsiteX2" fmla="*/ 128588 w 128588"/>
                <a:gd name="connsiteY2" fmla="*/ 0 h 26643"/>
                <a:gd name="connsiteX3" fmla="*/ 83344 w 128588"/>
                <a:gd name="connsiteY3" fmla="*/ 23813 h 26643"/>
                <a:gd name="connsiteX4" fmla="*/ 61913 w 128588"/>
                <a:gd name="connsiteY4" fmla="*/ 23813 h 26643"/>
                <a:gd name="connsiteX5" fmla="*/ 0 w 128588"/>
                <a:gd name="connsiteY5" fmla="*/ 19050 h 26643"/>
                <a:gd name="connsiteX0" fmla="*/ 0 w 128588"/>
                <a:gd name="connsiteY0" fmla="*/ 19050 h 26643"/>
                <a:gd name="connsiteX1" fmla="*/ 23813 w 128588"/>
                <a:gd name="connsiteY1" fmla="*/ 0 h 26643"/>
                <a:gd name="connsiteX2" fmla="*/ 128588 w 128588"/>
                <a:gd name="connsiteY2" fmla="*/ 0 h 26643"/>
                <a:gd name="connsiteX3" fmla="*/ 83344 w 128588"/>
                <a:gd name="connsiteY3" fmla="*/ 23813 h 26643"/>
                <a:gd name="connsiteX4" fmla="*/ 61913 w 128588"/>
                <a:gd name="connsiteY4" fmla="*/ 23813 h 26643"/>
                <a:gd name="connsiteX5" fmla="*/ 0 w 128588"/>
                <a:gd name="connsiteY5" fmla="*/ 19050 h 26643"/>
                <a:gd name="connsiteX0" fmla="*/ 0 w 128588"/>
                <a:gd name="connsiteY0" fmla="*/ 19050 h 32946"/>
                <a:gd name="connsiteX1" fmla="*/ 23813 w 128588"/>
                <a:gd name="connsiteY1" fmla="*/ 0 h 32946"/>
                <a:gd name="connsiteX2" fmla="*/ 128588 w 128588"/>
                <a:gd name="connsiteY2" fmla="*/ 0 h 32946"/>
                <a:gd name="connsiteX3" fmla="*/ 83344 w 128588"/>
                <a:gd name="connsiteY3" fmla="*/ 23813 h 32946"/>
                <a:gd name="connsiteX4" fmla="*/ 54769 w 128588"/>
                <a:gd name="connsiteY4" fmla="*/ 30956 h 32946"/>
                <a:gd name="connsiteX5" fmla="*/ 0 w 128588"/>
                <a:gd name="connsiteY5" fmla="*/ 19050 h 32946"/>
                <a:gd name="connsiteX0" fmla="*/ 0 w 128588"/>
                <a:gd name="connsiteY0" fmla="*/ 19050 h 30956"/>
                <a:gd name="connsiteX1" fmla="*/ 23813 w 128588"/>
                <a:gd name="connsiteY1" fmla="*/ 0 h 30956"/>
                <a:gd name="connsiteX2" fmla="*/ 128588 w 128588"/>
                <a:gd name="connsiteY2" fmla="*/ 0 h 30956"/>
                <a:gd name="connsiteX3" fmla="*/ 83344 w 128588"/>
                <a:gd name="connsiteY3" fmla="*/ 23813 h 30956"/>
                <a:gd name="connsiteX4" fmla="*/ 54769 w 128588"/>
                <a:gd name="connsiteY4" fmla="*/ 30956 h 30956"/>
                <a:gd name="connsiteX5" fmla="*/ 0 w 128588"/>
                <a:gd name="connsiteY5" fmla="*/ 19050 h 30956"/>
                <a:gd name="connsiteX0" fmla="*/ 0 w 128588"/>
                <a:gd name="connsiteY0" fmla="*/ 19050 h 40481"/>
                <a:gd name="connsiteX1" fmla="*/ 23813 w 128588"/>
                <a:gd name="connsiteY1" fmla="*/ 0 h 40481"/>
                <a:gd name="connsiteX2" fmla="*/ 128588 w 128588"/>
                <a:gd name="connsiteY2" fmla="*/ 0 h 40481"/>
                <a:gd name="connsiteX3" fmla="*/ 83344 w 128588"/>
                <a:gd name="connsiteY3" fmla="*/ 23813 h 40481"/>
                <a:gd name="connsiteX4" fmla="*/ 28575 w 128588"/>
                <a:gd name="connsiteY4" fmla="*/ 40481 h 40481"/>
                <a:gd name="connsiteX5" fmla="*/ 0 w 128588"/>
                <a:gd name="connsiteY5" fmla="*/ 19050 h 40481"/>
                <a:gd name="connsiteX0" fmla="*/ 0 w 128588"/>
                <a:gd name="connsiteY0" fmla="*/ 19050 h 40481"/>
                <a:gd name="connsiteX1" fmla="*/ 23813 w 128588"/>
                <a:gd name="connsiteY1" fmla="*/ 0 h 40481"/>
                <a:gd name="connsiteX2" fmla="*/ 128588 w 128588"/>
                <a:gd name="connsiteY2" fmla="*/ 0 h 40481"/>
                <a:gd name="connsiteX3" fmla="*/ 83344 w 128588"/>
                <a:gd name="connsiteY3" fmla="*/ 23813 h 40481"/>
                <a:gd name="connsiteX4" fmla="*/ 66675 w 128588"/>
                <a:gd name="connsiteY4" fmla="*/ 21430 h 40481"/>
                <a:gd name="connsiteX5" fmla="*/ 28575 w 128588"/>
                <a:gd name="connsiteY5" fmla="*/ 40481 h 40481"/>
                <a:gd name="connsiteX6" fmla="*/ 0 w 128588"/>
                <a:gd name="connsiteY6" fmla="*/ 19050 h 40481"/>
                <a:gd name="connsiteX0" fmla="*/ 0 w 128588"/>
                <a:gd name="connsiteY0" fmla="*/ 19050 h 40481"/>
                <a:gd name="connsiteX1" fmla="*/ 23813 w 128588"/>
                <a:gd name="connsiteY1" fmla="*/ 0 h 40481"/>
                <a:gd name="connsiteX2" fmla="*/ 128588 w 128588"/>
                <a:gd name="connsiteY2" fmla="*/ 0 h 40481"/>
                <a:gd name="connsiteX3" fmla="*/ 111919 w 128588"/>
                <a:gd name="connsiteY3" fmla="*/ 14288 h 40481"/>
                <a:gd name="connsiteX4" fmla="*/ 66675 w 128588"/>
                <a:gd name="connsiteY4" fmla="*/ 21430 h 40481"/>
                <a:gd name="connsiteX5" fmla="*/ 28575 w 128588"/>
                <a:gd name="connsiteY5" fmla="*/ 40481 h 40481"/>
                <a:gd name="connsiteX6" fmla="*/ 0 w 128588"/>
                <a:gd name="connsiteY6" fmla="*/ 19050 h 40481"/>
                <a:gd name="connsiteX0" fmla="*/ 0 w 128588"/>
                <a:gd name="connsiteY0" fmla="*/ 19050 h 40481"/>
                <a:gd name="connsiteX1" fmla="*/ 23813 w 128588"/>
                <a:gd name="connsiteY1" fmla="*/ 0 h 40481"/>
                <a:gd name="connsiteX2" fmla="*/ 128588 w 128588"/>
                <a:gd name="connsiteY2" fmla="*/ 0 h 40481"/>
                <a:gd name="connsiteX3" fmla="*/ 119063 w 128588"/>
                <a:gd name="connsiteY3" fmla="*/ 19050 h 40481"/>
                <a:gd name="connsiteX4" fmla="*/ 66675 w 128588"/>
                <a:gd name="connsiteY4" fmla="*/ 21430 h 40481"/>
                <a:gd name="connsiteX5" fmla="*/ 28575 w 128588"/>
                <a:gd name="connsiteY5" fmla="*/ 40481 h 40481"/>
                <a:gd name="connsiteX6" fmla="*/ 0 w 128588"/>
                <a:gd name="connsiteY6" fmla="*/ 19050 h 4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588" h="40481">
                  <a:moveTo>
                    <a:pt x="0" y="19050"/>
                  </a:moveTo>
                  <a:lnTo>
                    <a:pt x="23813" y="0"/>
                  </a:lnTo>
                  <a:lnTo>
                    <a:pt x="128588" y="0"/>
                  </a:lnTo>
                  <a:lnTo>
                    <a:pt x="119063" y="19050"/>
                  </a:lnTo>
                  <a:lnTo>
                    <a:pt x="66675" y="21430"/>
                  </a:lnTo>
                  <a:lnTo>
                    <a:pt x="28575" y="40481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Freihandform 16"/>
            <p:cNvSpPr/>
            <p:nvPr/>
          </p:nvSpPr>
          <p:spPr bwMode="auto">
            <a:xfrm>
              <a:off x="4100513" y="1683544"/>
              <a:ext cx="142875" cy="21431"/>
            </a:xfrm>
            <a:custGeom>
              <a:avLst/>
              <a:gdLst>
                <a:gd name="connsiteX0" fmla="*/ 0 w 142875"/>
                <a:gd name="connsiteY0" fmla="*/ 11906 h 11906"/>
                <a:gd name="connsiteX1" fmla="*/ 114300 w 142875"/>
                <a:gd name="connsiteY1" fmla="*/ 0 h 11906"/>
                <a:gd name="connsiteX2" fmla="*/ 142875 w 142875"/>
                <a:gd name="connsiteY2" fmla="*/ 9525 h 11906"/>
                <a:gd name="connsiteX3" fmla="*/ 0 w 142875"/>
                <a:gd name="connsiteY3" fmla="*/ 11906 h 11906"/>
                <a:gd name="connsiteX0" fmla="*/ 0 w 142875"/>
                <a:gd name="connsiteY0" fmla="*/ 11906 h 11906"/>
                <a:gd name="connsiteX1" fmla="*/ 114300 w 142875"/>
                <a:gd name="connsiteY1" fmla="*/ 0 h 11906"/>
                <a:gd name="connsiteX2" fmla="*/ 142875 w 142875"/>
                <a:gd name="connsiteY2" fmla="*/ 9525 h 11906"/>
                <a:gd name="connsiteX3" fmla="*/ 57150 w 142875"/>
                <a:gd name="connsiteY3" fmla="*/ 11906 h 11906"/>
                <a:gd name="connsiteX4" fmla="*/ 0 w 142875"/>
                <a:gd name="connsiteY4" fmla="*/ 11906 h 11906"/>
                <a:gd name="connsiteX0" fmla="*/ 0 w 142875"/>
                <a:gd name="connsiteY0" fmla="*/ 11906 h 21431"/>
                <a:gd name="connsiteX1" fmla="*/ 114300 w 142875"/>
                <a:gd name="connsiteY1" fmla="*/ 0 h 21431"/>
                <a:gd name="connsiteX2" fmla="*/ 142875 w 142875"/>
                <a:gd name="connsiteY2" fmla="*/ 9525 h 21431"/>
                <a:gd name="connsiteX3" fmla="*/ 19050 w 142875"/>
                <a:gd name="connsiteY3" fmla="*/ 21431 h 21431"/>
                <a:gd name="connsiteX4" fmla="*/ 0 w 142875"/>
                <a:gd name="connsiteY4" fmla="*/ 11906 h 2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21431">
                  <a:moveTo>
                    <a:pt x="0" y="11906"/>
                  </a:moveTo>
                  <a:lnTo>
                    <a:pt x="114300" y="0"/>
                  </a:lnTo>
                  <a:lnTo>
                    <a:pt x="142875" y="9525"/>
                  </a:lnTo>
                  <a:lnTo>
                    <a:pt x="19050" y="21431"/>
                  </a:lnTo>
                  <a:lnTo>
                    <a:pt x="0" y="11906"/>
                  </a:lnTo>
                  <a:close/>
                </a:path>
              </a:pathLst>
            </a:cu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Freihandform 17"/>
            <p:cNvSpPr/>
            <p:nvPr/>
          </p:nvSpPr>
          <p:spPr bwMode="auto">
            <a:xfrm>
              <a:off x="4491038" y="1602583"/>
              <a:ext cx="114299" cy="42862"/>
            </a:xfrm>
            <a:custGeom>
              <a:avLst/>
              <a:gdLst>
                <a:gd name="connsiteX0" fmla="*/ 0 w 119062"/>
                <a:gd name="connsiteY0" fmla="*/ 16669 h 16669"/>
                <a:gd name="connsiteX1" fmla="*/ 95250 w 119062"/>
                <a:gd name="connsiteY1" fmla="*/ 0 h 16669"/>
                <a:gd name="connsiteX2" fmla="*/ 119062 w 119062"/>
                <a:gd name="connsiteY2" fmla="*/ 7144 h 16669"/>
                <a:gd name="connsiteX3" fmla="*/ 0 w 119062"/>
                <a:gd name="connsiteY3" fmla="*/ 16669 h 16669"/>
                <a:gd name="connsiteX0" fmla="*/ 0 w 119062"/>
                <a:gd name="connsiteY0" fmla="*/ 16669 h 16669"/>
                <a:gd name="connsiteX1" fmla="*/ 95250 w 119062"/>
                <a:gd name="connsiteY1" fmla="*/ 0 h 16669"/>
                <a:gd name="connsiteX2" fmla="*/ 119062 w 119062"/>
                <a:gd name="connsiteY2" fmla="*/ 7144 h 16669"/>
                <a:gd name="connsiteX3" fmla="*/ 45243 w 119062"/>
                <a:gd name="connsiteY3" fmla="*/ 9525 h 16669"/>
                <a:gd name="connsiteX4" fmla="*/ 0 w 119062"/>
                <a:gd name="connsiteY4" fmla="*/ 16669 h 16669"/>
                <a:gd name="connsiteX0" fmla="*/ 0 w 119062"/>
                <a:gd name="connsiteY0" fmla="*/ 16669 h 16669"/>
                <a:gd name="connsiteX1" fmla="*/ 95250 w 119062"/>
                <a:gd name="connsiteY1" fmla="*/ 0 h 16669"/>
                <a:gd name="connsiteX2" fmla="*/ 119062 w 119062"/>
                <a:gd name="connsiteY2" fmla="*/ 7144 h 16669"/>
                <a:gd name="connsiteX3" fmla="*/ 19049 w 119062"/>
                <a:gd name="connsiteY3" fmla="*/ 0 h 16669"/>
                <a:gd name="connsiteX4" fmla="*/ 0 w 119062"/>
                <a:gd name="connsiteY4" fmla="*/ 16669 h 16669"/>
                <a:gd name="connsiteX0" fmla="*/ 0 w 119062"/>
                <a:gd name="connsiteY0" fmla="*/ 16669 h 16669"/>
                <a:gd name="connsiteX1" fmla="*/ 38100 w 119062"/>
                <a:gd name="connsiteY1" fmla="*/ 11906 h 16669"/>
                <a:gd name="connsiteX2" fmla="*/ 95250 w 119062"/>
                <a:gd name="connsiteY2" fmla="*/ 0 h 16669"/>
                <a:gd name="connsiteX3" fmla="*/ 119062 w 119062"/>
                <a:gd name="connsiteY3" fmla="*/ 7144 h 16669"/>
                <a:gd name="connsiteX4" fmla="*/ 19049 w 119062"/>
                <a:gd name="connsiteY4" fmla="*/ 0 h 16669"/>
                <a:gd name="connsiteX5" fmla="*/ 0 w 119062"/>
                <a:gd name="connsiteY5" fmla="*/ 16669 h 16669"/>
                <a:gd name="connsiteX0" fmla="*/ 0 w 119062"/>
                <a:gd name="connsiteY0" fmla="*/ 16669 h 33337"/>
                <a:gd name="connsiteX1" fmla="*/ 38100 w 119062"/>
                <a:gd name="connsiteY1" fmla="*/ 33337 h 33337"/>
                <a:gd name="connsiteX2" fmla="*/ 95250 w 119062"/>
                <a:gd name="connsiteY2" fmla="*/ 0 h 33337"/>
                <a:gd name="connsiteX3" fmla="*/ 119062 w 119062"/>
                <a:gd name="connsiteY3" fmla="*/ 7144 h 33337"/>
                <a:gd name="connsiteX4" fmla="*/ 19049 w 119062"/>
                <a:gd name="connsiteY4" fmla="*/ 0 h 33337"/>
                <a:gd name="connsiteX5" fmla="*/ 0 w 119062"/>
                <a:gd name="connsiteY5" fmla="*/ 16669 h 33337"/>
                <a:gd name="connsiteX0" fmla="*/ 0 w 119062"/>
                <a:gd name="connsiteY0" fmla="*/ 16669 h 33337"/>
                <a:gd name="connsiteX1" fmla="*/ 11906 w 119062"/>
                <a:gd name="connsiteY1" fmla="*/ 23812 h 33337"/>
                <a:gd name="connsiteX2" fmla="*/ 38100 w 119062"/>
                <a:gd name="connsiteY2" fmla="*/ 33337 h 33337"/>
                <a:gd name="connsiteX3" fmla="*/ 95250 w 119062"/>
                <a:gd name="connsiteY3" fmla="*/ 0 h 33337"/>
                <a:gd name="connsiteX4" fmla="*/ 119062 w 119062"/>
                <a:gd name="connsiteY4" fmla="*/ 7144 h 33337"/>
                <a:gd name="connsiteX5" fmla="*/ 19049 w 119062"/>
                <a:gd name="connsiteY5" fmla="*/ 0 h 33337"/>
                <a:gd name="connsiteX6" fmla="*/ 0 w 119062"/>
                <a:gd name="connsiteY6" fmla="*/ 16669 h 33337"/>
                <a:gd name="connsiteX0" fmla="*/ 0 w 119062"/>
                <a:gd name="connsiteY0" fmla="*/ 16669 h 38100"/>
                <a:gd name="connsiteX1" fmla="*/ 11906 w 119062"/>
                <a:gd name="connsiteY1" fmla="*/ 38100 h 38100"/>
                <a:gd name="connsiteX2" fmla="*/ 38100 w 119062"/>
                <a:gd name="connsiteY2" fmla="*/ 33337 h 38100"/>
                <a:gd name="connsiteX3" fmla="*/ 95250 w 119062"/>
                <a:gd name="connsiteY3" fmla="*/ 0 h 38100"/>
                <a:gd name="connsiteX4" fmla="*/ 119062 w 119062"/>
                <a:gd name="connsiteY4" fmla="*/ 7144 h 38100"/>
                <a:gd name="connsiteX5" fmla="*/ 19049 w 119062"/>
                <a:gd name="connsiteY5" fmla="*/ 0 h 38100"/>
                <a:gd name="connsiteX6" fmla="*/ 0 w 119062"/>
                <a:gd name="connsiteY6" fmla="*/ 16669 h 38100"/>
                <a:gd name="connsiteX0" fmla="*/ 0 w 119062"/>
                <a:gd name="connsiteY0" fmla="*/ 16669 h 38100"/>
                <a:gd name="connsiteX1" fmla="*/ 11906 w 119062"/>
                <a:gd name="connsiteY1" fmla="*/ 38100 h 38100"/>
                <a:gd name="connsiteX2" fmla="*/ 38100 w 119062"/>
                <a:gd name="connsiteY2" fmla="*/ 33337 h 38100"/>
                <a:gd name="connsiteX3" fmla="*/ 111918 w 119062"/>
                <a:gd name="connsiteY3" fmla="*/ 16669 h 38100"/>
                <a:gd name="connsiteX4" fmla="*/ 119062 w 119062"/>
                <a:gd name="connsiteY4" fmla="*/ 7144 h 38100"/>
                <a:gd name="connsiteX5" fmla="*/ 19049 w 119062"/>
                <a:gd name="connsiteY5" fmla="*/ 0 h 38100"/>
                <a:gd name="connsiteX6" fmla="*/ 0 w 119062"/>
                <a:gd name="connsiteY6" fmla="*/ 16669 h 38100"/>
                <a:gd name="connsiteX0" fmla="*/ 0 w 111918"/>
                <a:gd name="connsiteY0" fmla="*/ 21431 h 42862"/>
                <a:gd name="connsiteX1" fmla="*/ 11906 w 111918"/>
                <a:gd name="connsiteY1" fmla="*/ 42862 h 42862"/>
                <a:gd name="connsiteX2" fmla="*/ 38100 w 111918"/>
                <a:gd name="connsiteY2" fmla="*/ 38099 h 42862"/>
                <a:gd name="connsiteX3" fmla="*/ 111918 w 111918"/>
                <a:gd name="connsiteY3" fmla="*/ 21431 h 42862"/>
                <a:gd name="connsiteX4" fmla="*/ 102393 w 111918"/>
                <a:gd name="connsiteY4" fmla="*/ 0 h 42862"/>
                <a:gd name="connsiteX5" fmla="*/ 19049 w 111918"/>
                <a:gd name="connsiteY5" fmla="*/ 4762 h 42862"/>
                <a:gd name="connsiteX6" fmla="*/ 0 w 111918"/>
                <a:gd name="connsiteY6" fmla="*/ 21431 h 42862"/>
                <a:gd name="connsiteX0" fmla="*/ 0 w 102393"/>
                <a:gd name="connsiteY0" fmla="*/ 21431 h 42862"/>
                <a:gd name="connsiteX1" fmla="*/ 11906 w 102393"/>
                <a:gd name="connsiteY1" fmla="*/ 42862 h 42862"/>
                <a:gd name="connsiteX2" fmla="*/ 38100 w 102393"/>
                <a:gd name="connsiteY2" fmla="*/ 38099 h 42862"/>
                <a:gd name="connsiteX3" fmla="*/ 102393 w 102393"/>
                <a:gd name="connsiteY3" fmla="*/ 16668 h 42862"/>
                <a:gd name="connsiteX4" fmla="*/ 102393 w 102393"/>
                <a:gd name="connsiteY4" fmla="*/ 0 h 42862"/>
                <a:gd name="connsiteX5" fmla="*/ 19049 w 102393"/>
                <a:gd name="connsiteY5" fmla="*/ 4762 h 42862"/>
                <a:gd name="connsiteX6" fmla="*/ 0 w 102393"/>
                <a:gd name="connsiteY6" fmla="*/ 21431 h 42862"/>
                <a:gd name="connsiteX0" fmla="*/ 0 w 102393"/>
                <a:gd name="connsiteY0" fmla="*/ 21431 h 42862"/>
                <a:gd name="connsiteX1" fmla="*/ 11906 w 102393"/>
                <a:gd name="connsiteY1" fmla="*/ 42862 h 42862"/>
                <a:gd name="connsiteX2" fmla="*/ 42862 w 102393"/>
                <a:gd name="connsiteY2" fmla="*/ 28574 h 42862"/>
                <a:gd name="connsiteX3" fmla="*/ 102393 w 102393"/>
                <a:gd name="connsiteY3" fmla="*/ 16668 h 42862"/>
                <a:gd name="connsiteX4" fmla="*/ 102393 w 102393"/>
                <a:gd name="connsiteY4" fmla="*/ 0 h 42862"/>
                <a:gd name="connsiteX5" fmla="*/ 19049 w 102393"/>
                <a:gd name="connsiteY5" fmla="*/ 4762 h 42862"/>
                <a:gd name="connsiteX6" fmla="*/ 0 w 102393"/>
                <a:gd name="connsiteY6" fmla="*/ 21431 h 42862"/>
                <a:gd name="connsiteX0" fmla="*/ 0 w 111918"/>
                <a:gd name="connsiteY0" fmla="*/ 21431 h 42862"/>
                <a:gd name="connsiteX1" fmla="*/ 11906 w 111918"/>
                <a:gd name="connsiteY1" fmla="*/ 42862 h 42862"/>
                <a:gd name="connsiteX2" fmla="*/ 42862 w 111918"/>
                <a:gd name="connsiteY2" fmla="*/ 28574 h 42862"/>
                <a:gd name="connsiteX3" fmla="*/ 111918 w 111918"/>
                <a:gd name="connsiteY3" fmla="*/ 14287 h 42862"/>
                <a:gd name="connsiteX4" fmla="*/ 102393 w 111918"/>
                <a:gd name="connsiteY4" fmla="*/ 0 h 42862"/>
                <a:gd name="connsiteX5" fmla="*/ 19049 w 111918"/>
                <a:gd name="connsiteY5" fmla="*/ 4762 h 42862"/>
                <a:gd name="connsiteX6" fmla="*/ 0 w 111918"/>
                <a:gd name="connsiteY6" fmla="*/ 21431 h 42862"/>
                <a:gd name="connsiteX0" fmla="*/ 0 w 114299"/>
                <a:gd name="connsiteY0" fmla="*/ 21431 h 42862"/>
                <a:gd name="connsiteX1" fmla="*/ 11906 w 114299"/>
                <a:gd name="connsiteY1" fmla="*/ 42862 h 42862"/>
                <a:gd name="connsiteX2" fmla="*/ 42862 w 114299"/>
                <a:gd name="connsiteY2" fmla="*/ 28574 h 42862"/>
                <a:gd name="connsiteX3" fmla="*/ 114299 w 114299"/>
                <a:gd name="connsiteY3" fmla="*/ 7143 h 42862"/>
                <a:gd name="connsiteX4" fmla="*/ 102393 w 114299"/>
                <a:gd name="connsiteY4" fmla="*/ 0 h 42862"/>
                <a:gd name="connsiteX5" fmla="*/ 19049 w 114299"/>
                <a:gd name="connsiteY5" fmla="*/ 4762 h 42862"/>
                <a:gd name="connsiteX6" fmla="*/ 0 w 114299"/>
                <a:gd name="connsiteY6" fmla="*/ 21431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299" h="42862">
                  <a:moveTo>
                    <a:pt x="0" y="21431"/>
                  </a:moveTo>
                  <a:lnTo>
                    <a:pt x="11906" y="42862"/>
                  </a:lnTo>
                  <a:lnTo>
                    <a:pt x="42862" y="28574"/>
                  </a:lnTo>
                  <a:lnTo>
                    <a:pt x="114299" y="7143"/>
                  </a:lnTo>
                  <a:lnTo>
                    <a:pt x="102393" y="0"/>
                  </a:lnTo>
                  <a:lnTo>
                    <a:pt x="19049" y="4762"/>
                  </a:lnTo>
                  <a:lnTo>
                    <a:pt x="0" y="21431"/>
                  </a:lnTo>
                  <a:close/>
                </a:path>
              </a:pathLst>
            </a:cu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Freihandform 18"/>
            <p:cNvSpPr/>
            <p:nvPr/>
          </p:nvSpPr>
          <p:spPr bwMode="auto">
            <a:xfrm>
              <a:off x="4631531" y="1576386"/>
              <a:ext cx="97632" cy="30957"/>
            </a:xfrm>
            <a:custGeom>
              <a:avLst/>
              <a:gdLst>
                <a:gd name="connsiteX0" fmla="*/ 0 w 97632"/>
                <a:gd name="connsiteY0" fmla="*/ 23812 h 28575"/>
                <a:gd name="connsiteX1" fmla="*/ 80963 w 97632"/>
                <a:gd name="connsiteY1" fmla="*/ 0 h 28575"/>
                <a:gd name="connsiteX2" fmla="*/ 97632 w 97632"/>
                <a:gd name="connsiteY2" fmla="*/ 11906 h 28575"/>
                <a:gd name="connsiteX3" fmla="*/ 59532 w 97632"/>
                <a:gd name="connsiteY3" fmla="*/ 28575 h 28575"/>
                <a:gd name="connsiteX4" fmla="*/ 0 w 97632"/>
                <a:gd name="connsiteY4" fmla="*/ 23812 h 28575"/>
                <a:gd name="connsiteX0" fmla="*/ 0 w 97632"/>
                <a:gd name="connsiteY0" fmla="*/ 23812 h 28575"/>
                <a:gd name="connsiteX1" fmla="*/ 47625 w 97632"/>
                <a:gd name="connsiteY1" fmla="*/ 7143 h 28575"/>
                <a:gd name="connsiteX2" fmla="*/ 80963 w 97632"/>
                <a:gd name="connsiteY2" fmla="*/ 0 h 28575"/>
                <a:gd name="connsiteX3" fmla="*/ 97632 w 97632"/>
                <a:gd name="connsiteY3" fmla="*/ 11906 h 28575"/>
                <a:gd name="connsiteX4" fmla="*/ 59532 w 97632"/>
                <a:gd name="connsiteY4" fmla="*/ 28575 h 28575"/>
                <a:gd name="connsiteX5" fmla="*/ 0 w 97632"/>
                <a:gd name="connsiteY5" fmla="*/ 23812 h 28575"/>
                <a:gd name="connsiteX0" fmla="*/ 0 w 97632"/>
                <a:gd name="connsiteY0" fmla="*/ 23813 h 28576"/>
                <a:gd name="connsiteX1" fmla="*/ 21432 w 97632"/>
                <a:gd name="connsiteY1" fmla="*/ 0 h 28576"/>
                <a:gd name="connsiteX2" fmla="*/ 80963 w 97632"/>
                <a:gd name="connsiteY2" fmla="*/ 1 h 28576"/>
                <a:gd name="connsiteX3" fmla="*/ 97632 w 97632"/>
                <a:gd name="connsiteY3" fmla="*/ 11907 h 28576"/>
                <a:gd name="connsiteX4" fmla="*/ 59532 w 97632"/>
                <a:gd name="connsiteY4" fmla="*/ 28576 h 28576"/>
                <a:gd name="connsiteX5" fmla="*/ 0 w 97632"/>
                <a:gd name="connsiteY5" fmla="*/ 23813 h 28576"/>
                <a:gd name="connsiteX0" fmla="*/ 0 w 97632"/>
                <a:gd name="connsiteY0" fmla="*/ 23813 h 23813"/>
                <a:gd name="connsiteX1" fmla="*/ 21432 w 97632"/>
                <a:gd name="connsiteY1" fmla="*/ 0 h 23813"/>
                <a:gd name="connsiteX2" fmla="*/ 80963 w 97632"/>
                <a:gd name="connsiteY2" fmla="*/ 1 h 23813"/>
                <a:gd name="connsiteX3" fmla="*/ 97632 w 97632"/>
                <a:gd name="connsiteY3" fmla="*/ 11907 h 23813"/>
                <a:gd name="connsiteX4" fmla="*/ 57151 w 97632"/>
                <a:gd name="connsiteY4" fmla="*/ 14289 h 23813"/>
                <a:gd name="connsiteX5" fmla="*/ 0 w 97632"/>
                <a:gd name="connsiteY5" fmla="*/ 23813 h 23813"/>
                <a:gd name="connsiteX0" fmla="*/ 0 w 97632"/>
                <a:gd name="connsiteY0" fmla="*/ 23813 h 23813"/>
                <a:gd name="connsiteX1" fmla="*/ 21432 w 97632"/>
                <a:gd name="connsiteY1" fmla="*/ 0 h 23813"/>
                <a:gd name="connsiteX2" fmla="*/ 80963 w 97632"/>
                <a:gd name="connsiteY2" fmla="*/ 1 h 23813"/>
                <a:gd name="connsiteX3" fmla="*/ 97632 w 97632"/>
                <a:gd name="connsiteY3" fmla="*/ 11907 h 23813"/>
                <a:gd name="connsiteX4" fmla="*/ 57151 w 97632"/>
                <a:gd name="connsiteY4" fmla="*/ 14289 h 23813"/>
                <a:gd name="connsiteX5" fmla="*/ 23813 w 97632"/>
                <a:gd name="connsiteY5" fmla="*/ 16670 h 23813"/>
                <a:gd name="connsiteX6" fmla="*/ 0 w 97632"/>
                <a:gd name="connsiteY6" fmla="*/ 23813 h 23813"/>
                <a:gd name="connsiteX0" fmla="*/ 0 w 97632"/>
                <a:gd name="connsiteY0" fmla="*/ 23813 h 30957"/>
                <a:gd name="connsiteX1" fmla="*/ 21432 w 97632"/>
                <a:gd name="connsiteY1" fmla="*/ 0 h 30957"/>
                <a:gd name="connsiteX2" fmla="*/ 80963 w 97632"/>
                <a:gd name="connsiteY2" fmla="*/ 1 h 30957"/>
                <a:gd name="connsiteX3" fmla="*/ 97632 w 97632"/>
                <a:gd name="connsiteY3" fmla="*/ 11907 h 30957"/>
                <a:gd name="connsiteX4" fmla="*/ 57151 w 97632"/>
                <a:gd name="connsiteY4" fmla="*/ 14289 h 30957"/>
                <a:gd name="connsiteX5" fmla="*/ 7145 w 97632"/>
                <a:gd name="connsiteY5" fmla="*/ 30957 h 30957"/>
                <a:gd name="connsiteX6" fmla="*/ 0 w 97632"/>
                <a:gd name="connsiteY6" fmla="*/ 23813 h 30957"/>
                <a:gd name="connsiteX0" fmla="*/ 0 w 97632"/>
                <a:gd name="connsiteY0" fmla="*/ 23813 h 30957"/>
                <a:gd name="connsiteX1" fmla="*/ 21432 w 97632"/>
                <a:gd name="connsiteY1" fmla="*/ 0 h 30957"/>
                <a:gd name="connsiteX2" fmla="*/ 80963 w 97632"/>
                <a:gd name="connsiteY2" fmla="*/ 1 h 30957"/>
                <a:gd name="connsiteX3" fmla="*/ 97632 w 97632"/>
                <a:gd name="connsiteY3" fmla="*/ 11907 h 30957"/>
                <a:gd name="connsiteX4" fmla="*/ 64295 w 97632"/>
                <a:gd name="connsiteY4" fmla="*/ 21433 h 30957"/>
                <a:gd name="connsiteX5" fmla="*/ 7145 w 97632"/>
                <a:gd name="connsiteY5" fmla="*/ 30957 h 30957"/>
                <a:gd name="connsiteX6" fmla="*/ 0 w 97632"/>
                <a:gd name="connsiteY6" fmla="*/ 23813 h 30957"/>
                <a:gd name="connsiteX0" fmla="*/ 0 w 97632"/>
                <a:gd name="connsiteY0" fmla="*/ 23813 h 30957"/>
                <a:gd name="connsiteX1" fmla="*/ 21432 w 97632"/>
                <a:gd name="connsiteY1" fmla="*/ 0 h 30957"/>
                <a:gd name="connsiteX2" fmla="*/ 80963 w 97632"/>
                <a:gd name="connsiteY2" fmla="*/ 1 h 30957"/>
                <a:gd name="connsiteX3" fmla="*/ 97632 w 97632"/>
                <a:gd name="connsiteY3" fmla="*/ 11907 h 30957"/>
                <a:gd name="connsiteX4" fmla="*/ 71439 w 97632"/>
                <a:gd name="connsiteY4" fmla="*/ 23814 h 30957"/>
                <a:gd name="connsiteX5" fmla="*/ 7145 w 97632"/>
                <a:gd name="connsiteY5" fmla="*/ 30957 h 30957"/>
                <a:gd name="connsiteX6" fmla="*/ 0 w 97632"/>
                <a:gd name="connsiteY6" fmla="*/ 23813 h 30957"/>
                <a:gd name="connsiteX0" fmla="*/ 0 w 97632"/>
                <a:gd name="connsiteY0" fmla="*/ 23813 h 30957"/>
                <a:gd name="connsiteX1" fmla="*/ 21432 w 97632"/>
                <a:gd name="connsiteY1" fmla="*/ 0 h 30957"/>
                <a:gd name="connsiteX2" fmla="*/ 80963 w 97632"/>
                <a:gd name="connsiteY2" fmla="*/ 1 h 30957"/>
                <a:gd name="connsiteX3" fmla="*/ 97632 w 97632"/>
                <a:gd name="connsiteY3" fmla="*/ 11907 h 30957"/>
                <a:gd name="connsiteX4" fmla="*/ 71439 w 97632"/>
                <a:gd name="connsiteY4" fmla="*/ 23814 h 30957"/>
                <a:gd name="connsiteX5" fmla="*/ 35719 w 97632"/>
                <a:gd name="connsiteY5" fmla="*/ 28577 h 30957"/>
                <a:gd name="connsiteX6" fmla="*/ 7145 w 97632"/>
                <a:gd name="connsiteY6" fmla="*/ 30957 h 30957"/>
                <a:gd name="connsiteX7" fmla="*/ 0 w 97632"/>
                <a:gd name="connsiteY7" fmla="*/ 23813 h 30957"/>
                <a:gd name="connsiteX0" fmla="*/ 0 w 97632"/>
                <a:gd name="connsiteY0" fmla="*/ 23813 h 30957"/>
                <a:gd name="connsiteX1" fmla="*/ 21432 w 97632"/>
                <a:gd name="connsiteY1" fmla="*/ 0 h 30957"/>
                <a:gd name="connsiteX2" fmla="*/ 80963 w 97632"/>
                <a:gd name="connsiteY2" fmla="*/ 1 h 30957"/>
                <a:gd name="connsiteX3" fmla="*/ 97632 w 97632"/>
                <a:gd name="connsiteY3" fmla="*/ 11907 h 30957"/>
                <a:gd name="connsiteX4" fmla="*/ 71439 w 97632"/>
                <a:gd name="connsiteY4" fmla="*/ 23814 h 30957"/>
                <a:gd name="connsiteX5" fmla="*/ 38100 w 97632"/>
                <a:gd name="connsiteY5" fmla="*/ 19052 h 30957"/>
                <a:gd name="connsiteX6" fmla="*/ 7145 w 97632"/>
                <a:gd name="connsiteY6" fmla="*/ 30957 h 30957"/>
                <a:gd name="connsiteX7" fmla="*/ 0 w 97632"/>
                <a:gd name="connsiteY7" fmla="*/ 23813 h 30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632" h="30957">
                  <a:moveTo>
                    <a:pt x="0" y="23813"/>
                  </a:moveTo>
                  <a:lnTo>
                    <a:pt x="21432" y="0"/>
                  </a:lnTo>
                  <a:lnTo>
                    <a:pt x="80963" y="1"/>
                  </a:lnTo>
                  <a:lnTo>
                    <a:pt x="97632" y="11907"/>
                  </a:lnTo>
                  <a:lnTo>
                    <a:pt x="71439" y="23814"/>
                  </a:lnTo>
                  <a:lnTo>
                    <a:pt x="38100" y="19052"/>
                  </a:lnTo>
                  <a:lnTo>
                    <a:pt x="7145" y="30957"/>
                  </a:lnTo>
                  <a:lnTo>
                    <a:pt x="0" y="23813"/>
                  </a:lnTo>
                  <a:close/>
                </a:path>
              </a:pathLst>
            </a:cu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Freihandform 19"/>
            <p:cNvSpPr/>
            <p:nvPr/>
          </p:nvSpPr>
          <p:spPr bwMode="auto">
            <a:xfrm>
              <a:off x="4756474" y="1563289"/>
              <a:ext cx="76201" cy="21432"/>
            </a:xfrm>
            <a:custGeom>
              <a:avLst/>
              <a:gdLst>
                <a:gd name="connsiteX0" fmla="*/ 0 w 97632"/>
                <a:gd name="connsiteY0" fmla="*/ 23812 h 28575"/>
                <a:gd name="connsiteX1" fmla="*/ 80963 w 97632"/>
                <a:gd name="connsiteY1" fmla="*/ 0 h 28575"/>
                <a:gd name="connsiteX2" fmla="*/ 97632 w 97632"/>
                <a:gd name="connsiteY2" fmla="*/ 11906 h 28575"/>
                <a:gd name="connsiteX3" fmla="*/ 59532 w 97632"/>
                <a:gd name="connsiteY3" fmla="*/ 28575 h 28575"/>
                <a:gd name="connsiteX4" fmla="*/ 0 w 97632"/>
                <a:gd name="connsiteY4" fmla="*/ 23812 h 28575"/>
                <a:gd name="connsiteX0" fmla="*/ 0 w 97632"/>
                <a:gd name="connsiteY0" fmla="*/ 23812 h 28575"/>
                <a:gd name="connsiteX1" fmla="*/ 47625 w 97632"/>
                <a:gd name="connsiteY1" fmla="*/ 7143 h 28575"/>
                <a:gd name="connsiteX2" fmla="*/ 80963 w 97632"/>
                <a:gd name="connsiteY2" fmla="*/ 0 h 28575"/>
                <a:gd name="connsiteX3" fmla="*/ 97632 w 97632"/>
                <a:gd name="connsiteY3" fmla="*/ 11906 h 28575"/>
                <a:gd name="connsiteX4" fmla="*/ 59532 w 97632"/>
                <a:gd name="connsiteY4" fmla="*/ 28575 h 28575"/>
                <a:gd name="connsiteX5" fmla="*/ 0 w 97632"/>
                <a:gd name="connsiteY5" fmla="*/ 23812 h 28575"/>
                <a:gd name="connsiteX0" fmla="*/ 0 w 97632"/>
                <a:gd name="connsiteY0" fmla="*/ 23813 h 28576"/>
                <a:gd name="connsiteX1" fmla="*/ 21432 w 97632"/>
                <a:gd name="connsiteY1" fmla="*/ 0 h 28576"/>
                <a:gd name="connsiteX2" fmla="*/ 80963 w 97632"/>
                <a:gd name="connsiteY2" fmla="*/ 1 h 28576"/>
                <a:gd name="connsiteX3" fmla="*/ 97632 w 97632"/>
                <a:gd name="connsiteY3" fmla="*/ 11907 h 28576"/>
                <a:gd name="connsiteX4" fmla="*/ 59532 w 97632"/>
                <a:gd name="connsiteY4" fmla="*/ 28576 h 28576"/>
                <a:gd name="connsiteX5" fmla="*/ 0 w 97632"/>
                <a:gd name="connsiteY5" fmla="*/ 23813 h 28576"/>
                <a:gd name="connsiteX0" fmla="*/ 0 w 97632"/>
                <a:gd name="connsiteY0" fmla="*/ 23813 h 23813"/>
                <a:gd name="connsiteX1" fmla="*/ 21432 w 97632"/>
                <a:gd name="connsiteY1" fmla="*/ 0 h 23813"/>
                <a:gd name="connsiteX2" fmla="*/ 80963 w 97632"/>
                <a:gd name="connsiteY2" fmla="*/ 1 h 23813"/>
                <a:gd name="connsiteX3" fmla="*/ 97632 w 97632"/>
                <a:gd name="connsiteY3" fmla="*/ 11907 h 23813"/>
                <a:gd name="connsiteX4" fmla="*/ 57151 w 97632"/>
                <a:gd name="connsiteY4" fmla="*/ 14289 h 23813"/>
                <a:gd name="connsiteX5" fmla="*/ 0 w 97632"/>
                <a:gd name="connsiteY5" fmla="*/ 23813 h 23813"/>
                <a:gd name="connsiteX0" fmla="*/ 0 w 97632"/>
                <a:gd name="connsiteY0" fmla="*/ 23813 h 23813"/>
                <a:gd name="connsiteX1" fmla="*/ 21432 w 97632"/>
                <a:gd name="connsiteY1" fmla="*/ 0 h 23813"/>
                <a:gd name="connsiteX2" fmla="*/ 80963 w 97632"/>
                <a:gd name="connsiteY2" fmla="*/ 1 h 23813"/>
                <a:gd name="connsiteX3" fmla="*/ 97632 w 97632"/>
                <a:gd name="connsiteY3" fmla="*/ 11907 h 23813"/>
                <a:gd name="connsiteX4" fmla="*/ 57151 w 97632"/>
                <a:gd name="connsiteY4" fmla="*/ 14289 h 23813"/>
                <a:gd name="connsiteX5" fmla="*/ 23813 w 97632"/>
                <a:gd name="connsiteY5" fmla="*/ 16670 h 23813"/>
                <a:gd name="connsiteX6" fmla="*/ 0 w 97632"/>
                <a:gd name="connsiteY6" fmla="*/ 23813 h 23813"/>
                <a:gd name="connsiteX0" fmla="*/ 0 w 97632"/>
                <a:gd name="connsiteY0" fmla="*/ 23813 h 30957"/>
                <a:gd name="connsiteX1" fmla="*/ 21432 w 97632"/>
                <a:gd name="connsiteY1" fmla="*/ 0 h 30957"/>
                <a:gd name="connsiteX2" fmla="*/ 80963 w 97632"/>
                <a:gd name="connsiteY2" fmla="*/ 1 h 30957"/>
                <a:gd name="connsiteX3" fmla="*/ 97632 w 97632"/>
                <a:gd name="connsiteY3" fmla="*/ 11907 h 30957"/>
                <a:gd name="connsiteX4" fmla="*/ 57151 w 97632"/>
                <a:gd name="connsiteY4" fmla="*/ 14289 h 30957"/>
                <a:gd name="connsiteX5" fmla="*/ 7145 w 97632"/>
                <a:gd name="connsiteY5" fmla="*/ 30957 h 30957"/>
                <a:gd name="connsiteX6" fmla="*/ 0 w 97632"/>
                <a:gd name="connsiteY6" fmla="*/ 23813 h 30957"/>
                <a:gd name="connsiteX0" fmla="*/ 0 w 97632"/>
                <a:gd name="connsiteY0" fmla="*/ 23813 h 30957"/>
                <a:gd name="connsiteX1" fmla="*/ 21432 w 97632"/>
                <a:gd name="connsiteY1" fmla="*/ 0 h 30957"/>
                <a:gd name="connsiteX2" fmla="*/ 80963 w 97632"/>
                <a:gd name="connsiteY2" fmla="*/ 1 h 30957"/>
                <a:gd name="connsiteX3" fmla="*/ 97632 w 97632"/>
                <a:gd name="connsiteY3" fmla="*/ 11907 h 30957"/>
                <a:gd name="connsiteX4" fmla="*/ 64295 w 97632"/>
                <a:gd name="connsiteY4" fmla="*/ 21433 h 30957"/>
                <a:gd name="connsiteX5" fmla="*/ 7145 w 97632"/>
                <a:gd name="connsiteY5" fmla="*/ 30957 h 30957"/>
                <a:gd name="connsiteX6" fmla="*/ 0 w 97632"/>
                <a:gd name="connsiteY6" fmla="*/ 23813 h 30957"/>
                <a:gd name="connsiteX0" fmla="*/ 0 w 97632"/>
                <a:gd name="connsiteY0" fmla="*/ 23813 h 30957"/>
                <a:gd name="connsiteX1" fmla="*/ 21432 w 97632"/>
                <a:gd name="connsiteY1" fmla="*/ 0 h 30957"/>
                <a:gd name="connsiteX2" fmla="*/ 80963 w 97632"/>
                <a:gd name="connsiteY2" fmla="*/ 1 h 30957"/>
                <a:gd name="connsiteX3" fmla="*/ 97632 w 97632"/>
                <a:gd name="connsiteY3" fmla="*/ 11907 h 30957"/>
                <a:gd name="connsiteX4" fmla="*/ 71439 w 97632"/>
                <a:gd name="connsiteY4" fmla="*/ 23814 h 30957"/>
                <a:gd name="connsiteX5" fmla="*/ 7145 w 97632"/>
                <a:gd name="connsiteY5" fmla="*/ 30957 h 30957"/>
                <a:gd name="connsiteX6" fmla="*/ 0 w 97632"/>
                <a:gd name="connsiteY6" fmla="*/ 23813 h 30957"/>
                <a:gd name="connsiteX0" fmla="*/ 0 w 97632"/>
                <a:gd name="connsiteY0" fmla="*/ 23813 h 30957"/>
                <a:gd name="connsiteX1" fmla="*/ 21432 w 97632"/>
                <a:gd name="connsiteY1" fmla="*/ 0 h 30957"/>
                <a:gd name="connsiteX2" fmla="*/ 80963 w 97632"/>
                <a:gd name="connsiteY2" fmla="*/ 1 h 30957"/>
                <a:gd name="connsiteX3" fmla="*/ 97632 w 97632"/>
                <a:gd name="connsiteY3" fmla="*/ 11907 h 30957"/>
                <a:gd name="connsiteX4" fmla="*/ 71439 w 97632"/>
                <a:gd name="connsiteY4" fmla="*/ 23814 h 30957"/>
                <a:gd name="connsiteX5" fmla="*/ 35719 w 97632"/>
                <a:gd name="connsiteY5" fmla="*/ 28577 h 30957"/>
                <a:gd name="connsiteX6" fmla="*/ 7145 w 97632"/>
                <a:gd name="connsiteY6" fmla="*/ 30957 h 30957"/>
                <a:gd name="connsiteX7" fmla="*/ 0 w 97632"/>
                <a:gd name="connsiteY7" fmla="*/ 23813 h 30957"/>
                <a:gd name="connsiteX0" fmla="*/ 0 w 97632"/>
                <a:gd name="connsiteY0" fmla="*/ 23813 h 30957"/>
                <a:gd name="connsiteX1" fmla="*/ 21432 w 97632"/>
                <a:gd name="connsiteY1" fmla="*/ 0 h 30957"/>
                <a:gd name="connsiteX2" fmla="*/ 80963 w 97632"/>
                <a:gd name="connsiteY2" fmla="*/ 1 h 30957"/>
                <a:gd name="connsiteX3" fmla="*/ 97632 w 97632"/>
                <a:gd name="connsiteY3" fmla="*/ 11907 h 30957"/>
                <a:gd name="connsiteX4" fmla="*/ 71439 w 97632"/>
                <a:gd name="connsiteY4" fmla="*/ 23814 h 30957"/>
                <a:gd name="connsiteX5" fmla="*/ 38100 w 97632"/>
                <a:gd name="connsiteY5" fmla="*/ 19052 h 30957"/>
                <a:gd name="connsiteX6" fmla="*/ 7145 w 97632"/>
                <a:gd name="connsiteY6" fmla="*/ 30957 h 30957"/>
                <a:gd name="connsiteX7" fmla="*/ 0 w 97632"/>
                <a:gd name="connsiteY7" fmla="*/ 23813 h 30957"/>
                <a:gd name="connsiteX0" fmla="*/ 0 w 88107"/>
                <a:gd name="connsiteY0" fmla="*/ 23813 h 30957"/>
                <a:gd name="connsiteX1" fmla="*/ 21432 w 88107"/>
                <a:gd name="connsiteY1" fmla="*/ 0 h 30957"/>
                <a:gd name="connsiteX2" fmla="*/ 80963 w 88107"/>
                <a:gd name="connsiteY2" fmla="*/ 1 h 30957"/>
                <a:gd name="connsiteX3" fmla="*/ 88107 w 88107"/>
                <a:gd name="connsiteY3" fmla="*/ 23813 h 30957"/>
                <a:gd name="connsiteX4" fmla="*/ 71439 w 88107"/>
                <a:gd name="connsiteY4" fmla="*/ 23814 h 30957"/>
                <a:gd name="connsiteX5" fmla="*/ 38100 w 88107"/>
                <a:gd name="connsiteY5" fmla="*/ 19052 h 30957"/>
                <a:gd name="connsiteX6" fmla="*/ 7145 w 88107"/>
                <a:gd name="connsiteY6" fmla="*/ 30957 h 30957"/>
                <a:gd name="connsiteX7" fmla="*/ 0 w 88107"/>
                <a:gd name="connsiteY7" fmla="*/ 23813 h 30957"/>
                <a:gd name="connsiteX0" fmla="*/ 0 w 88107"/>
                <a:gd name="connsiteY0" fmla="*/ 23813 h 30957"/>
                <a:gd name="connsiteX1" fmla="*/ 21432 w 88107"/>
                <a:gd name="connsiteY1" fmla="*/ 0 h 30957"/>
                <a:gd name="connsiteX2" fmla="*/ 71438 w 88107"/>
                <a:gd name="connsiteY2" fmla="*/ 7145 h 30957"/>
                <a:gd name="connsiteX3" fmla="*/ 88107 w 88107"/>
                <a:gd name="connsiteY3" fmla="*/ 23813 h 30957"/>
                <a:gd name="connsiteX4" fmla="*/ 71439 w 88107"/>
                <a:gd name="connsiteY4" fmla="*/ 23814 h 30957"/>
                <a:gd name="connsiteX5" fmla="*/ 38100 w 88107"/>
                <a:gd name="connsiteY5" fmla="*/ 19052 h 30957"/>
                <a:gd name="connsiteX6" fmla="*/ 7145 w 88107"/>
                <a:gd name="connsiteY6" fmla="*/ 30957 h 30957"/>
                <a:gd name="connsiteX7" fmla="*/ 0 w 88107"/>
                <a:gd name="connsiteY7" fmla="*/ 23813 h 30957"/>
                <a:gd name="connsiteX0" fmla="*/ 0 w 88107"/>
                <a:gd name="connsiteY0" fmla="*/ 16668 h 23812"/>
                <a:gd name="connsiteX1" fmla="*/ 21432 w 88107"/>
                <a:gd name="connsiteY1" fmla="*/ 4762 h 23812"/>
                <a:gd name="connsiteX2" fmla="*/ 71438 w 88107"/>
                <a:gd name="connsiteY2" fmla="*/ 0 h 23812"/>
                <a:gd name="connsiteX3" fmla="*/ 88107 w 88107"/>
                <a:gd name="connsiteY3" fmla="*/ 16668 h 23812"/>
                <a:gd name="connsiteX4" fmla="*/ 71439 w 88107"/>
                <a:gd name="connsiteY4" fmla="*/ 16669 h 23812"/>
                <a:gd name="connsiteX5" fmla="*/ 38100 w 88107"/>
                <a:gd name="connsiteY5" fmla="*/ 11907 h 23812"/>
                <a:gd name="connsiteX6" fmla="*/ 7145 w 88107"/>
                <a:gd name="connsiteY6" fmla="*/ 23812 h 23812"/>
                <a:gd name="connsiteX7" fmla="*/ 0 w 88107"/>
                <a:gd name="connsiteY7" fmla="*/ 16668 h 23812"/>
                <a:gd name="connsiteX0" fmla="*/ 0 w 88107"/>
                <a:gd name="connsiteY0" fmla="*/ 21431 h 28575"/>
                <a:gd name="connsiteX1" fmla="*/ 21432 w 88107"/>
                <a:gd name="connsiteY1" fmla="*/ 0 h 28575"/>
                <a:gd name="connsiteX2" fmla="*/ 71438 w 88107"/>
                <a:gd name="connsiteY2" fmla="*/ 4763 h 28575"/>
                <a:gd name="connsiteX3" fmla="*/ 88107 w 88107"/>
                <a:gd name="connsiteY3" fmla="*/ 21431 h 28575"/>
                <a:gd name="connsiteX4" fmla="*/ 71439 w 88107"/>
                <a:gd name="connsiteY4" fmla="*/ 21432 h 28575"/>
                <a:gd name="connsiteX5" fmla="*/ 38100 w 88107"/>
                <a:gd name="connsiteY5" fmla="*/ 16670 h 28575"/>
                <a:gd name="connsiteX6" fmla="*/ 7145 w 88107"/>
                <a:gd name="connsiteY6" fmla="*/ 28575 h 28575"/>
                <a:gd name="connsiteX7" fmla="*/ 0 w 88107"/>
                <a:gd name="connsiteY7" fmla="*/ 21431 h 28575"/>
                <a:gd name="connsiteX0" fmla="*/ 0 w 88107"/>
                <a:gd name="connsiteY0" fmla="*/ 21431 h 21432"/>
                <a:gd name="connsiteX1" fmla="*/ 21432 w 88107"/>
                <a:gd name="connsiteY1" fmla="*/ 0 h 21432"/>
                <a:gd name="connsiteX2" fmla="*/ 71438 w 88107"/>
                <a:gd name="connsiteY2" fmla="*/ 4763 h 21432"/>
                <a:gd name="connsiteX3" fmla="*/ 88107 w 88107"/>
                <a:gd name="connsiteY3" fmla="*/ 21431 h 21432"/>
                <a:gd name="connsiteX4" fmla="*/ 71439 w 88107"/>
                <a:gd name="connsiteY4" fmla="*/ 21432 h 21432"/>
                <a:gd name="connsiteX5" fmla="*/ 38100 w 88107"/>
                <a:gd name="connsiteY5" fmla="*/ 16670 h 21432"/>
                <a:gd name="connsiteX6" fmla="*/ 19052 w 88107"/>
                <a:gd name="connsiteY6" fmla="*/ 21431 h 21432"/>
                <a:gd name="connsiteX7" fmla="*/ 0 w 88107"/>
                <a:gd name="connsiteY7" fmla="*/ 21431 h 21432"/>
                <a:gd name="connsiteX0" fmla="*/ 0 w 76201"/>
                <a:gd name="connsiteY0" fmla="*/ 19050 h 21432"/>
                <a:gd name="connsiteX1" fmla="*/ 9526 w 76201"/>
                <a:gd name="connsiteY1" fmla="*/ 0 h 21432"/>
                <a:gd name="connsiteX2" fmla="*/ 59532 w 76201"/>
                <a:gd name="connsiteY2" fmla="*/ 4763 h 21432"/>
                <a:gd name="connsiteX3" fmla="*/ 76201 w 76201"/>
                <a:gd name="connsiteY3" fmla="*/ 21431 h 21432"/>
                <a:gd name="connsiteX4" fmla="*/ 59533 w 76201"/>
                <a:gd name="connsiteY4" fmla="*/ 21432 h 21432"/>
                <a:gd name="connsiteX5" fmla="*/ 26194 w 76201"/>
                <a:gd name="connsiteY5" fmla="*/ 16670 h 21432"/>
                <a:gd name="connsiteX6" fmla="*/ 7146 w 76201"/>
                <a:gd name="connsiteY6" fmla="*/ 21431 h 21432"/>
                <a:gd name="connsiteX7" fmla="*/ 0 w 76201"/>
                <a:gd name="connsiteY7" fmla="*/ 19050 h 21432"/>
                <a:gd name="connsiteX0" fmla="*/ 0 w 76201"/>
                <a:gd name="connsiteY0" fmla="*/ 19050 h 21432"/>
                <a:gd name="connsiteX1" fmla="*/ 9526 w 76201"/>
                <a:gd name="connsiteY1" fmla="*/ 0 h 21432"/>
                <a:gd name="connsiteX2" fmla="*/ 59532 w 76201"/>
                <a:gd name="connsiteY2" fmla="*/ 4763 h 21432"/>
                <a:gd name="connsiteX3" fmla="*/ 76201 w 76201"/>
                <a:gd name="connsiteY3" fmla="*/ 21431 h 21432"/>
                <a:gd name="connsiteX4" fmla="*/ 59533 w 76201"/>
                <a:gd name="connsiteY4" fmla="*/ 21432 h 21432"/>
                <a:gd name="connsiteX5" fmla="*/ 33337 w 76201"/>
                <a:gd name="connsiteY5" fmla="*/ 9526 h 21432"/>
                <a:gd name="connsiteX6" fmla="*/ 7146 w 76201"/>
                <a:gd name="connsiteY6" fmla="*/ 21431 h 21432"/>
                <a:gd name="connsiteX7" fmla="*/ 0 w 76201"/>
                <a:gd name="connsiteY7" fmla="*/ 19050 h 2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201" h="21432">
                  <a:moveTo>
                    <a:pt x="0" y="19050"/>
                  </a:moveTo>
                  <a:lnTo>
                    <a:pt x="9526" y="0"/>
                  </a:lnTo>
                  <a:lnTo>
                    <a:pt x="59532" y="4763"/>
                  </a:lnTo>
                  <a:lnTo>
                    <a:pt x="76201" y="21431"/>
                  </a:lnTo>
                  <a:lnTo>
                    <a:pt x="59533" y="21432"/>
                  </a:lnTo>
                  <a:lnTo>
                    <a:pt x="33337" y="9526"/>
                  </a:lnTo>
                  <a:lnTo>
                    <a:pt x="7146" y="21431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1" name="Freihandform 20"/>
            <p:cNvSpPr>
              <a:spLocks noChangeAspect="1"/>
            </p:cNvSpPr>
            <p:nvPr/>
          </p:nvSpPr>
          <p:spPr bwMode="auto">
            <a:xfrm>
              <a:off x="4424362" y="1627186"/>
              <a:ext cx="49070" cy="21180"/>
            </a:xfrm>
            <a:custGeom>
              <a:avLst/>
              <a:gdLst>
                <a:gd name="connsiteX0" fmla="*/ 0 w 47625"/>
                <a:gd name="connsiteY0" fmla="*/ 0 h 21431"/>
                <a:gd name="connsiteX1" fmla="*/ 47625 w 47625"/>
                <a:gd name="connsiteY1" fmla="*/ 21431 h 21431"/>
                <a:gd name="connsiteX2" fmla="*/ 0 w 47625"/>
                <a:gd name="connsiteY2" fmla="*/ 0 h 21431"/>
                <a:gd name="connsiteX0" fmla="*/ 0 w 47625"/>
                <a:gd name="connsiteY0" fmla="*/ 0 h 21431"/>
                <a:gd name="connsiteX1" fmla="*/ 47625 w 47625"/>
                <a:gd name="connsiteY1" fmla="*/ 21431 h 21431"/>
                <a:gd name="connsiteX2" fmla="*/ 16668 w 47625"/>
                <a:gd name="connsiteY2" fmla="*/ 9525 h 21431"/>
                <a:gd name="connsiteX3" fmla="*/ 0 w 47625"/>
                <a:gd name="connsiteY3" fmla="*/ 0 h 21431"/>
                <a:gd name="connsiteX0" fmla="*/ 19051 w 66856"/>
                <a:gd name="connsiteY0" fmla="*/ 56 h 28631"/>
                <a:gd name="connsiteX1" fmla="*/ 66676 w 66856"/>
                <a:gd name="connsiteY1" fmla="*/ 21487 h 28631"/>
                <a:gd name="connsiteX2" fmla="*/ 0 w 66856"/>
                <a:gd name="connsiteY2" fmla="*/ 28631 h 28631"/>
                <a:gd name="connsiteX3" fmla="*/ 19051 w 66856"/>
                <a:gd name="connsiteY3" fmla="*/ 56 h 28631"/>
                <a:gd name="connsiteX0" fmla="*/ 19051 w 66695"/>
                <a:gd name="connsiteY0" fmla="*/ 659 h 29234"/>
                <a:gd name="connsiteX1" fmla="*/ 7144 w 66695"/>
                <a:gd name="connsiteY1" fmla="*/ 10184 h 29234"/>
                <a:gd name="connsiteX2" fmla="*/ 66676 w 66695"/>
                <a:gd name="connsiteY2" fmla="*/ 22090 h 29234"/>
                <a:gd name="connsiteX3" fmla="*/ 0 w 66695"/>
                <a:gd name="connsiteY3" fmla="*/ 29234 h 29234"/>
                <a:gd name="connsiteX4" fmla="*/ 19051 w 66695"/>
                <a:gd name="connsiteY4" fmla="*/ 659 h 29234"/>
                <a:gd name="connsiteX0" fmla="*/ 19051 w 69541"/>
                <a:gd name="connsiteY0" fmla="*/ 659 h 29234"/>
                <a:gd name="connsiteX1" fmla="*/ 7144 w 69541"/>
                <a:gd name="connsiteY1" fmla="*/ 10184 h 29234"/>
                <a:gd name="connsiteX2" fmla="*/ 52389 w 69541"/>
                <a:gd name="connsiteY2" fmla="*/ 14946 h 29234"/>
                <a:gd name="connsiteX3" fmla="*/ 66676 w 69541"/>
                <a:gd name="connsiteY3" fmla="*/ 22090 h 29234"/>
                <a:gd name="connsiteX4" fmla="*/ 0 w 69541"/>
                <a:gd name="connsiteY4" fmla="*/ 29234 h 29234"/>
                <a:gd name="connsiteX5" fmla="*/ 19051 w 69541"/>
                <a:gd name="connsiteY5" fmla="*/ 659 h 29234"/>
                <a:gd name="connsiteX0" fmla="*/ 19051 w 68719"/>
                <a:gd name="connsiteY0" fmla="*/ 659 h 29234"/>
                <a:gd name="connsiteX1" fmla="*/ 7144 w 68719"/>
                <a:gd name="connsiteY1" fmla="*/ 10184 h 29234"/>
                <a:gd name="connsiteX2" fmla="*/ 47626 w 68719"/>
                <a:gd name="connsiteY2" fmla="*/ 5421 h 29234"/>
                <a:gd name="connsiteX3" fmla="*/ 66676 w 68719"/>
                <a:gd name="connsiteY3" fmla="*/ 22090 h 29234"/>
                <a:gd name="connsiteX4" fmla="*/ 0 w 68719"/>
                <a:gd name="connsiteY4" fmla="*/ 29234 h 29234"/>
                <a:gd name="connsiteX5" fmla="*/ 19051 w 68719"/>
                <a:gd name="connsiteY5" fmla="*/ 659 h 29234"/>
                <a:gd name="connsiteX0" fmla="*/ 19051 w 55554"/>
                <a:gd name="connsiteY0" fmla="*/ 659 h 29234"/>
                <a:gd name="connsiteX1" fmla="*/ 7144 w 55554"/>
                <a:gd name="connsiteY1" fmla="*/ 10184 h 29234"/>
                <a:gd name="connsiteX2" fmla="*/ 47626 w 55554"/>
                <a:gd name="connsiteY2" fmla="*/ 5421 h 29234"/>
                <a:gd name="connsiteX3" fmla="*/ 50007 w 55554"/>
                <a:gd name="connsiteY3" fmla="*/ 24471 h 29234"/>
                <a:gd name="connsiteX4" fmla="*/ 0 w 55554"/>
                <a:gd name="connsiteY4" fmla="*/ 29234 h 29234"/>
                <a:gd name="connsiteX5" fmla="*/ 19051 w 55554"/>
                <a:gd name="connsiteY5" fmla="*/ 659 h 29234"/>
                <a:gd name="connsiteX0" fmla="*/ 19051 w 52804"/>
                <a:gd name="connsiteY0" fmla="*/ 659 h 29234"/>
                <a:gd name="connsiteX1" fmla="*/ 7144 w 52804"/>
                <a:gd name="connsiteY1" fmla="*/ 10184 h 29234"/>
                <a:gd name="connsiteX2" fmla="*/ 40482 w 52804"/>
                <a:gd name="connsiteY2" fmla="*/ 10184 h 29234"/>
                <a:gd name="connsiteX3" fmla="*/ 50007 w 52804"/>
                <a:gd name="connsiteY3" fmla="*/ 24471 h 29234"/>
                <a:gd name="connsiteX4" fmla="*/ 0 w 52804"/>
                <a:gd name="connsiteY4" fmla="*/ 29234 h 29234"/>
                <a:gd name="connsiteX5" fmla="*/ 19051 w 52804"/>
                <a:gd name="connsiteY5" fmla="*/ 659 h 29234"/>
                <a:gd name="connsiteX0" fmla="*/ 14288 w 52804"/>
                <a:gd name="connsiteY0" fmla="*/ 1591 h 23022"/>
                <a:gd name="connsiteX1" fmla="*/ 7144 w 52804"/>
                <a:gd name="connsiteY1" fmla="*/ 3972 h 23022"/>
                <a:gd name="connsiteX2" fmla="*/ 40482 w 52804"/>
                <a:gd name="connsiteY2" fmla="*/ 3972 h 23022"/>
                <a:gd name="connsiteX3" fmla="*/ 50007 w 52804"/>
                <a:gd name="connsiteY3" fmla="*/ 18259 h 23022"/>
                <a:gd name="connsiteX4" fmla="*/ 0 w 52804"/>
                <a:gd name="connsiteY4" fmla="*/ 23022 h 23022"/>
                <a:gd name="connsiteX5" fmla="*/ 14288 w 52804"/>
                <a:gd name="connsiteY5" fmla="*/ 1591 h 23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804" h="23022">
                  <a:moveTo>
                    <a:pt x="14288" y="1591"/>
                  </a:moveTo>
                  <a:cubicBezTo>
                    <a:pt x="15479" y="-1584"/>
                    <a:pt x="-793" y="400"/>
                    <a:pt x="7144" y="3972"/>
                  </a:cubicBezTo>
                  <a:cubicBezTo>
                    <a:pt x="12700" y="6353"/>
                    <a:pt x="30560" y="1988"/>
                    <a:pt x="40482" y="3972"/>
                  </a:cubicBezTo>
                  <a:cubicBezTo>
                    <a:pt x="50404" y="5956"/>
                    <a:pt x="56754" y="15084"/>
                    <a:pt x="50007" y="18259"/>
                  </a:cubicBezTo>
                  <a:cubicBezTo>
                    <a:pt x="43260" y="21434"/>
                    <a:pt x="22225" y="20641"/>
                    <a:pt x="0" y="23022"/>
                  </a:cubicBezTo>
                  <a:cubicBezTo>
                    <a:pt x="6350" y="13497"/>
                    <a:pt x="3175" y="2782"/>
                    <a:pt x="14288" y="1591"/>
                  </a:cubicBezTo>
                  <a:close/>
                </a:path>
              </a:pathLst>
            </a:cu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Freihandform 21"/>
            <p:cNvSpPr/>
            <p:nvPr/>
          </p:nvSpPr>
          <p:spPr bwMode="auto">
            <a:xfrm>
              <a:off x="3929063" y="1740693"/>
              <a:ext cx="119062" cy="73819"/>
            </a:xfrm>
            <a:custGeom>
              <a:avLst/>
              <a:gdLst>
                <a:gd name="connsiteX0" fmla="*/ 0 w 133350"/>
                <a:gd name="connsiteY0" fmla="*/ 19050 h 83344"/>
                <a:gd name="connsiteX1" fmla="*/ 90488 w 133350"/>
                <a:gd name="connsiteY1" fmla="*/ 0 h 83344"/>
                <a:gd name="connsiteX2" fmla="*/ 133350 w 133350"/>
                <a:gd name="connsiteY2" fmla="*/ 33337 h 83344"/>
                <a:gd name="connsiteX3" fmla="*/ 92869 w 133350"/>
                <a:gd name="connsiteY3" fmla="*/ 30956 h 83344"/>
                <a:gd name="connsiteX4" fmla="*/ 66675 w 133350"/>
                <a:gd name="connsiteY4" fmla="*/ 45244 h 83344"/>
                <a:gd name="connsiteX5" fmla="*/ 95250 w 133350"/>
                <a:gd name="connsiteY5" fmla="*/ 57150 h 83344"/>
                <a:gd name="connsiteX6" fmla="*/ 88106 w 133350"/>
                <a:gd name="connsiteY6" fmla="*/ 80962 h 83344"/>
                <a:gd name="connsiteX7" fmla="*/ 52388 w 133350"/>
                <a:gd name="connsiteY7" fmla="*/ 83344 h 83344"/>
                <a:gd name="connsiteX8" fmla="*/ 0 w 133350"/>
                <a:gd name="connsiteY8" fmla="*/ 19050 h 83344"/>
                <a:gd name="connsiteX0" fmla="*/ 0 w 119062"/>
                <a:gd name="connsiteY0" fmla="*/ 19050 h 83344"/>
                <a:gd name="connsiteX1" fmla="*/ 76200 w 119062"/>
                <a:gd name="connsiteY1" fmla="*/ 0 h 83344"/>
                <a:gd name="connsiteX2" fmla="*/ 119062 w 119062"/>
                <a:gd name="connsiteY2" fmla="*/ 33337 h 83344"/>
                <a:gd name="connsiteX3" fmla="*/ 78581 w 119062"/>
                <a:gd name="connsiteY3" fmla="*/ 30956 h 83344"/>
                <a:gd name="connsiteX4" fmla="*/ 52387 w 119062"/>
                <a:gd name="connsiteY4" fmla="*/ 45244 h 83344"/>
                <a:gd name="connsiteX5" fmla="*/ 80962 w 119062"/>
                <a:gd name="connsiteY5" fmla="*/ 57150 h 83344"/>
                <a:gd name="connsiteX6" fmla="*/ 73818 w 119062"/>
                <a:gd name="connsiteY6" fmla="*/ 80962 h 83344"/>
                <a:gd name="connsiteX7" fmla="*/ 38100 w 119062"/>
                <a:gd name="connsiteY7" fmla="*/ 83344 h 83344"/>
                <a:gd name="connsiteX8" fmla="*/ 0 w 119062"/>
                <a:gd name="connsiteY8" fmla="*/ 19050 h 83344"/>
                <a:gd name="connsiteX0" fmla="*/ 0 w 119062"/>
                <a:gd name="connsiteY0" fmla="*/ 19050 h 80962"/>
                <a:gd name="connsiteX1" fmla="*/ 76200 w 119062"/>
                <a:gd name="connsiteY1" fmla="*/ 0 h 80962"/>
                <a:gd name="connsiteX2" fmla="*/ 119062 w 119062"/>
                <a:gd name="connsiteY2" fmla="*/ 33337 h 80962"/>
                <a:gd name="connsiteX3" fmla="*/ 78581 w 119062"/>
                <a:gd name="connsiteY3" fmla="*/ 30956 h 80962"/>
                <a:gd name="connsiteX4" fmla="*/ 52387 w 119062"/>
                <a:gd name="connsiteY4" fmla="*/ 45244 h 80962"/>
                <a:gd name="connsiteX5" fmla="*/ 80962 w 119062"/>
                <a:gd name="connsiteY5" fmla="*/ 57150 h 80962"/>
                <a:gd name="connsiteX6" fmla="*/ 73818 w 119062"/>
                <a:gd name="connsiteY6" fmla="*/ 80962 h 80962"/>
                <a:gd name="connsiteX7" fmla="*/ 40481 w 119062"/>
                <a:gd name="connsiteY7" fmla="*/ 69057 h 80962"/>
                <a:gd name="connsiteX8" fmla="*/ 0 w 119062"/>
                <a:gd name="connsiteY8" fmla="*/ 19050 h 80962"/>
                <a:gd name="connsiteX0" fmla="*/ 0 w 119062"/>
                <a:gd name="connsiteY0" fmla="*/ 19050 h 73819"/>
                <a:gd name="connsiteX1" fmla="*/ 76200 w 119062"/>
                <a:gd name="connsiteY1" fmla="*/ 0 h 73819"/>
                <a:gd name="connsiteX2" fmla="*/ 119062 w 119062"/>
                <a:gd name="connsiteY2" fmla="*/ 33337 h 73819"/>
                <a:gd name="connsiteX3" fmla="*/ 78581 w 119062"/>
                <a:gd name="connsiteY3" fmla="*/ 30956 h 73819"/>
                <a:gd name="connsiteX4" fmla="*/ 52387 w 119062"/>
                <a:gd name="connsiteY4" fmla="*/ 45244 h 73819"/>
                <a:gd name="connsiteX5" fmla="*/ 80962 w 119062"/>
                <a:gd name="connsiteY5" fmla="*/ 57150 h 73819"/>
                <a:gd name="connsiteX6" fmla="*/ 64293 w 119062"/>
                <a:gd name="connsiteY6" fmla="*/ 73819 h 73819"/>
                <a:gd name="connsiteX7" fmla="*/ 40481 w 119062"/>
                <a:gd name="connsiteY7" fmla="*/ 69057 h 73819"/>
                <a:gd name="connsiteX8" fmla="*/ 0 w 119062"/>
                <a:gd name="connsiteY8" fmla="*/ 19050 h 73819"/>
                <a:gd name="connsiteX0" fmla="*/ 0 w 119062"/>
                <a:gd name="connsiteY0" fmla="*/ 19050 h 73819"/>
                <a:gd name="connsiteX1" fmla="*/ 76200 w 119062"/>
                <a:gd name="connsiteY1" fmla="*/ 0 h 73819"/>
                <a:gd name="connsiteX2" fmla="*/ 119062 w 119062"/>
                <a:gd name="connsiteY2" fmla="*/ 33337 h 73819"/>
                <a:gd name="connsiteX3" fmla="*/ 78581 w 119062"/>
                <a:gd name="connsiteY3" fmla="*/ 30956 h 73819"/>
                <a:gd name="connsiteX4" fmla="*/ 52387 w 119062"/>
                <a:gd name="connsiteY4" fmla="*/ 45244 h 73819"/>
                <a:gd name="connsiteX5" fmla="*/ 80962 w 119062"/>
                <a:gd name="connsiteY5" fmla="*/ 57150 h 73819"/>
                <a:gd name="connsiteX6" fmla="*/ 64293 w 119062"/>
                <a:gd name="connsiteY6" fmla="*/ 73819 h 73819"/>
                <a:gd name="connsiteX7" fmla="*/ 40481 w 119062"/>
                <a:gd name="connsiteY7" fmla="*/ 69057 h 73819"/>
                <a:gd name="connsiteX8" fmla="*/ 16668 w 119062"/>
                <a:gd name="connsiteY8" fmla="*/ 40482 h 73819"/>
                <a:gd name="connsiteX9" fmla="*/ 0 w 119062"/>
                <a:gd name="connsiteY9" fmla="*/ 19050 h 73819"/>
                <a:gd name="connsiteX0" fmla="*/ 0 w 119062"/>
                <a:gd name="connsiteY0" fmla="*/ 19050 h 73819"/>
                <a:gd name="connsiteX1" fmla="*/ 76200 w 119062"/>
                <a:gd name="connsiteY1" fmla="*/ 0 h 73819"/>
                <a:gd name="connsiteX2" fmla="*/ 119062 w 119062"/>
                <a:gd name="connsiteY2" fmla="*/ 33337 h 73819"/>
                <a:gd name="connsiteX3" fmla="*/ 78581 w 119062"/>
                <a:gd name="connsiteY3" fmla="*/ 30956 h 73819"/>
                <a:gd name="connsiteX4" fmla="*/ 52387 w 119062"/>
                <a:gd name="connsiteY4" fmla="*/ 45244 h 73819"/>
                <a:gd name="connsiteX5" fmla="*/ 80962 w 119062"/>
                <a:gd name="connsiteY5" fmla="*/ 57150 h 73819"/>
                <a:gd name="connsiteX6" fmla="*/ 64293 w 119062"/>
                <a:gd name="connsiteY6" fmla="*/ 73819 h 73819"/>
                <a:gd name="connsiteX7" fmla="*/ 40481 w 119062"/>
                <a:gd name="connsiteY7" fmla="*/ 69057 h 73819"/>
                <a:gd name="connsiteX8" fmla="*/ 14287 w 119062"/>
                <a:gd name="connsiteY8" fmla="*/ 52388 h 73819"/>
                <a:gd name="connsiteX9" fmla="*/ 0 w 119062"/>
                <a:gd name="connsiteY9" fmla="*/ 19050 h 73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9062" h="73819">
                  <a:moveTo>
                    <a:pt x="0" y="19050"/>
                  </a:moveTo>
                  <a:lnTo>
                    <a:pt x="76200" y="0"/>
                  </a:lnTo>
                  <a:lnTo>
                    <a:pt x="119062" y="33337"/>
                  </a:lnTo>
                  <a:lnTo>
                    <a:pt x="78581" y="30956"/>
                  </a:lnTo>
                  <a:lnTo>
                    <a:pt x="52387" y="45244"/>
                  </a:lnTo>
                  <a:lnTo>
                    <a:pt x="80962" y="57150"/>
                  </a:lnTo>
                  <a:lnTo>
                    <a:pt x="64293" y="73819"/>
                  </a:lnTo>
                  <a:lnTo>
                    <a:pt x="40481" y="69057"/>
                  </a:lnTo>
                  <a:lnTo>
                    <a:pt x="14287" y="52388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Freihandform 22"/>
            <p:cNvSpPr/>
            <p:nvPr/>
          </p:nvSpPr>
          <p:spPr bwMode="auto">
            <a:xfrm>
              <a:off x="4081462" y="1721644"/>
              <a:ext cx="28575" cy="21431"/>
            </a:xfrm>
            <a:custGeom>
              <a:avLst/>
              <a:gdLst>
                <a:gd name="connsiteX0" fmla="*/ 0 w 76200"/>
                <a:gd name="connsiteY0" fmla="*/ 0 h 42862"/>
                <a:gd name="connsiteX1" fmla="*/ 76200 w 76200"/>
                <a:gd name="connsiteY1" fmla="*/ 9525 h 42862"/>
                <a:gd name="connsiteX2" fmla="*/ 47625 w 76200"/>
                <a:gd name="connsiteY2" fmla="*/ 42862 h 42862"/>
                <a:gd name="connsiteX3" fmla="*/ 0 w 76200"/>
                <a:gd name="connsiteY3" fmla="*/ 0 h 42862"/>
                <a:gd name="connsiteX0" fmla="*/ 0 w 76200"/>
                <a:gd name="connsiteY0" fmla="*/ 0 h 42862"/>
                <a:gd name="connsiteX1" fmla="*/ 76200 w 76200"/>
                <a:gd name="connsiteY1" fmla="*/ 9525 h 42862"/>
                <a:gd name="connsiteX2" fmla="*/ 47625 w 76200"/>
                <a:gd name="connsiteY2" fmla="*/ 42862 h 42862"/>
                <a:gd name="connsiteX3" fmla="*/ 19050 w 76200"/>
                <a:gd name="connsiteY3" fmla="*/ 21431 h 42862"/>
                <a:gd name="connsiteX4" fmla="*/ 0 w 76200"/>
                <a:gd name="connsiteY4" fmla="*/ 0 h 42862"/>
                <a:gd name="connsiteX0" fmla="*/ 2381 w 57150"/>
                <a:gd name="connsiteY0" fmla="*/ 0 h 33337"/>
                <a:gd name="connsiteX1" fmla="*/ 57150 w 57150"/>
                <a:gd name="connsiteY1" fmla="*/ 0 h 33337"/>
                <a:gd name="connsiteX2" fmla="*/ 28575 w 57150"/>
                <a:gd name="connsiteY2" fmla="*/ 33337 h 33337"/>
                <a:gd name="connsiteX3" fmla="*/ 0 w 57150"/>
                <a:gd name="connsiteY3" fmla="*/ 11906 h 33337"/>
                <a:gd name="connsiteX4" fmla="*/ 2381 w 57150"/>
                <a:gd name="connsiteY4" fmla="*/ 0 h 33337"/>
                <a:gd name="connsiteX0" fmla="*/ 2381 w 28575"/>
                <a:gd name="connsiteY0" fmla="*/ 0 h 33337"/>
                <a:gd name="connsiteX1" fmla="*/ 28575 w 28575"/>
                <a:gd name="connsiteY1" fmla="*/ 4763 h 33337"/>
                <a:gd name="connsiteX2" fmla="*/ 28575 w 28575"/>
                <a:gd name="connsiteY2" fmla="*/ 33337 h 33337"/>
                <a:gd name="connsiteX3" fmla="*/ 0 w 28575"/>
                <a:gd name="connsiteY3" fmla="*/ 11906 h 33337"/>
                <a:gd name="connsiteX4" fmla="*/ 2381 w 28575"/>
                <a:gd name="connsiteY4" fmla="*/ 0 h 33337"/>
                <a:gd name="connsiteX0" fmla="*/ 2381 w 28575"/>
                <a:gd name="connsiteY0" fmla="*/ 0 h 21431"/>
                <a:gd name="connsiteX1" fmla="*/ 28575 w 28575"/>
                <a:gd name="connsiteY1" fmla="*/ 4763 h 21431"/>
                <a:gd name="connsiteX2" fmla="*/ 16669 w 28575"/>
                <a:gd name="connsiteY2" fmla="*/ 21431 h 21431"/>
                <a:gd name="connsiteX3" fmla="*/ 0 w 28575"/>
                <a:gd name="connsiteY3" fmla="*/ 11906 h 21431"/>
                <a:gd name="connsiteX4" fmla="*/ 2381 w 28575"/>
                <a:gd name="connsiteY4" fmla="*/ 0 h 2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1431">
                  <a:moveTo>
                    <a:pt x="2381" y="0"/>
                  </a:moveTo>
                  <a:lnTo>
                    <a:pt x="28575" y="4763"/>
                  </a:lnTo>
                  <a:lnTo>
                    <a:pt x="16669" y="21431"/>
                  </a:lnTo>
                  <a:lnTo>
                    <a:pt x="0" y="11906"/>
                  </a:lnTo>
                  <a:lnTo>
                    <a:pt x="2381" y="0"/>
                  </a:lnTo>
                  <a:close/>
                </a:path>
              </a:pathLst>
            </a:cu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4" name="Rechteckige Legende 23"/>
          <p:cNvSpPr/>
          <p:nvPr/>
        </p:nvSpPr>
        <p:spPr bwMode="auto">
          <a:xfrm>
            <a:off x="2267744" y="1371328"/>
            <a:ext cx="1152128" cy="360040"/>
          </a:xfrm>
          <a:prstGeom prst="wedgeRectCallout">
            <a:avLst>
              <a:gd name="adj1" fmla="val 113168"/>
              <a:gd name="adj2" fmla="val 178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Norderney: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10.640 €/m²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25" name="Rechteckige Legende 24"/>
          <p:cNvSpPr/>
          <p:nvPr/>
        </p:nvSpPr>
        <p:spPr bwMode="auto">
          <a:xfrm>
            <a:off x="2267744" y="1923678"/>
            <a:ext cx="1152128" cy="360040"/>
          </a:xfrm>
          <a:prstGeom prst="wedgeRectCallout">
            <a:avLst>
              <a:gd name="adj1" fmla="val 239610"/>
              <a:gd name="adj2" fmla="val -6408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Rotenburg: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1.670 €/m²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26" name="Rechteckige Legende 25"/>
          <p:cNvSpPr/>
          <p:nvPr/>
        </p:nvSpPr>
        <p:spPr bwMode="auto">
          <a:xfrm>
            <a:off x="7596336" y="4011910"/>
            <a:ext cx="1152128" cy="360040"/>
          </a:xfrm>
          <a:prstGeom prst="wedgeRectCallout">
            <a:avLst>
              <a:gd name="adj1" fmla="val -164045"/>
              <a:gd name="adj2" fmla="val 20611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Göttingen: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2.800 €/m²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27" name="Rechteckige Legende 26"/>
          <p:cNvSpPr/>
          <p:nvPr/>
        </p:nvSpPr>
        <p:spPr bwMode="auto">
          <a:xfrm>
            <a:off x="4029064" y="3723878"/>
            <a:ext cx="1152128" cy="360040"/>
          </a:xfrm>
          <a:prstGeom prst="wedgeRectCallout">
            <a:avLst>
              <a:gd name="adj1" fmla="val 123674"/>
              <a:gd name="adj2" fmla="val -172572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Hannover: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3.180 €/m²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28" name="Rechteckige Legende 27"/>
          <p:cNvSpPr/>
          <p:nvPr/>
        </p:nvSpPr>
        <p:spPr bwMode="auto">
          <a:xfrm>
            <a:off x="7589231" y="1961302"/>
            <a:ext cx="1152128" cy="360040"/>
          </a:xfrm>
          <a:prstGeom prst="wedgeRectCallout">
            <a:avLst>
              <a:gd name="adj1" fmla="val -123844"/>
              <a:gd name="adj2" fmla="val -15889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Lüneburg: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3.220 €/m²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29" name="Rechteckige Legende 28"/>
          <p:cNvSpPr/>
          <p:nvPr/>
        </p:nvSpPr>
        <p:spPr bwMode="auto">
          <a:xfrm>
            <a:off x="7596336" y="1459720"/>
            <a:ext cx="1152128" cy="360040"/>
          </a:xfrm>
          <a:prstGeom prst="wedgeRectCallout">
            <a:avLst>
              <a:gd name="adj1" fmla="val -164543"/>
              <a:gd name="adj2" fmla="val 131038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Harburg: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3.040 €/m²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30" name="Rechteckige Legende 29"/>
          <p:cNvSpPr/>
          <p:nvPr/>
        </p:nvSpPr>
        <p:spPr bwMode="auto">
          <a:xfrm>
            <a:off x="7596336" y="2990223"/>
            <a:ext cx="1152128" cy="360040"/>
          </a:xfrm>
          <a:prstGeom prst="wedgeRectCallout">
            <a:avLst>
              <a:gd name="adj1" fmla="val -130275"/>
              <a:gd name="adj2" fmla="val 58508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Braunschweig: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2.850 €/m²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31" name="Rechteckige Legende 30"/>
          <p:cNvSpPr/>
          <p:nvPr/>
        </p:nvSpPr>
        <p:spPr bwMode="auto">
          <a:xfrm>
            <a:off x="7596336" y="2466502"/>
            <a:ext cx="1152128" cy="360040"/>
          </a:xfrm>
          <a:prstGeom prst="wedgeRectCallout">
            <a:avLst>
              <a:gd name="adj1" fmla="val -174998"/>
              <a:gd name="adj2" fmla="val -35594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Heidekreis: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1.200 €/m²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33" name="Rechteckige Legende 32"/>
          <p:cNvSpPr/>
          <p:nvPr/>
        </p:nvSpPr>
        <p:spPr bwMode="auto">
          <a:xfrm>
            <a:off x="7594004" y="3502663"/>
            <a:ext cx="1152128" cy="360040"/>
          </a:xfrm>
          <a:prstGeom prst="wedgeRectCallout">
            <a:avLst>
              <a:gd name="adj1" fmla="val -137862"/>
              <a:gd name="adj2" fmla="val 108929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Osterode Altkreis: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960 €/m²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34" name="Rechteckige Legende 33"/>
          <p:cNvSpPr/>
          <p:nvPr/>
        </p:nvSpPr>
        <p:spPr bwMode="auto">
          <a:xfrm>
            <a:off x="2267744" y="2466502"/>
            <a:ext cx="1152128" cy="360040"/>
          </a:xfrm>
          <a:prstGeom prst="wedgeRectCallout">
            <a:avLst>
              <a:gd name="adj1" fmla="val 177945"/>
              <a:gd name="adj2" fmla="val -99520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Oldenburg: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2.800 €/m²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35" name="Rechteckige Legende 34"/>
          <p:cNvSpPr/>
          <p:nvPr/>
        </p:nvSpPr>
        <p:spPr bwMode="auto">
          <a:xfrm>
            <a:off x="2267744" y="2999193"/>
            <a:ext cx="1152128" cy="360040"/>
          </a:xfrm>
          <a:prstGeom prst="wedgeRectCallout">
            <a:avLst>
              <a:gd name="adj1" fmla="val 163939"/>
              <a:gd name="adj2" fmla="val 56201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Osnabrück: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2.080 €/m²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4" name="Rechteck 3"/>
          <p:cNvSpPr/>
          <p:nvPr/>
        </p:nvSpPr>
        <p:spPr bwMode="auto">
          <a:xfrm>
            <a:off x="3592111" y="4299942"/>
            <a:ext cx="1042492" cy="2880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echteckige Legende 31"/>
          <p:cNvSpPr/>
          <p:nvPr/>
        </p:nvSpPr>
        <p:spPr bwMode="auto">
          <a:xfrm>
            <a:off x="4029064" y="4200261"/>
            <a:ext cx="1152128" cy="360040"/>
          </a:xfrm>
          <a:prstGeom prst="wedgeRectCallout">
            <a:avLst>
              <a:gd name="adj1" fmla="val 106749"/>
              <a:gd name="adj2" fmla="val -98797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Holzminden: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1.030 €/m²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6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winkliges Dreieck 5"/>
          <p:cNvSpPr/>
          <p:nvPr/>
        </p:nvSpPr>
        <p:spPr bwMode="auto">
          <a:xfrm rot="5400000">
            <a:off x="363055" y="529023"/>
            <a:ext cx="720080" cy="720080"/>
          </a:xfrm>
          <a:prstGeom prst="rtTriangle">
            <a:avLst/>
          </a:prstGeom>
          <a:solidFill>
            <a:srgbClr val="E0003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635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rgbClr val="79CBEB"/>
              </a:solidFill>
              <a:effectLst/>
              <a:latin typeface="Arial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  <a14:imgEffect>
                      <a14:sharpenSoften amount="50000"/>
                    </a14:imgEffect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6110" y="602271"/>
            <a:ext cx="1152128" cy="879894"/>
          </a:xfrm>
          <a:prstGeom prst="rect">
            <a:avLst/>
          </a:prstGeom>
        </p:spPr>
      </p:pic>
      <p:sp>
        <p:nvSpPr>
          <p:cNvPr id="7" name="Titel 2"/>
          <p:cNvSpPr txBox="1">
            <a:spLocks/>
          </p:cNvSpPr>
          <p:nvPr/>
        </p:nvSpPr>
        <p:spPr bwMode="auto">
          <a:xfrm>
            <a:off x="1598238" y="516235"/>
            <a:ext cx="7545762" cy="790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Frutiger CE 55 Roman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DE" kern="0" dirty="0" smtClean="0">
                <a:latin typeface="NDSFrutiger 45 Light" panose="02000403040000020004" pitchFamily="2" charset="0"/>
              </a:rPr>
              <a:t>Eigentumswohnungen</a:t>
            </a:r>
            <a:r>
              <a:rPr lang="de-DE" kern="0" dirty="0" smtClean="0">
                <a:solidFill>
                  <a:srgbClr val="00B050"/>
                </a:solidFill>
                <a:latin typeface="NDSFrutiger 45 Light" panose="02000403040000020004" pitchFamily="2" charset="0"/>
              </a:rPr>
              <a:t> </a:t>
            </a:r>
            <a:r>
              <a:rPr lang="de-DE" kern="0" dirty="0" smtClean="0">
                <a:solidFill>
                  <a:schemeClr val="tx1"/>
                </a:solidFill>
                <a:latin typeface="NDSFrutiger 45 Light" panose="02000403040000020004" pitchFamily="2" charset="0"/>
              </a:rPr>
              <a:t>im Bestand</a:t>
            </a:r>
          </a:p>
          <a:p>
            <a:r>
              <a:rPr lang="de-DE" sz="1800" b="0" kern="0" dirty="0" smtClean="0">
                <a:latin typeface="NDSFrutiger 45 Light" panose="02000403040000020004" pitchFamily="2" charset="0"/>
              </a:rPr>
              <a:t>Monatsweise Auswertung </a:t>
            </a:r>
            <a:r>
              <a:rPr lang="de-DE" sz="1800" b="0" kern="0" dirty="0" smtClean="0">
                <a:solidFill>
                  <a:schemeClr val="tx1"/>
                </a:solidFill>
                <a:latin typeface="NDSFrutiger 45 Light" panose="02000403040000020004" pitchFamily="2" charset="0"/>
              </a:rPr>
              <a:t>der Preisentwicklung </a:t>
            </a:r>
            <a:r>
              <a:rPr lang="de-DE" sz="1800" b="0" kern="0" dirty="0" smtClean="0">
                <a:solidFill>
                  <a:srgbClr val="00B050"/>
                </a:solidFill>
                <a:latin typeface="NDSFrutiger 45 Light" panose="02000403040000020004" pitchFamily="2" charset="0"/>
              </a:rPr>
              <a:t>– </a:t>
            </a:r>
            <a:r>
              <a:rPr lang="de-DE" sz="1800" b="0" kern="0" dirty="0" smtClean="0">
                <a:latin typeface="NDSFrutiger 45 Light" panose="02000403040000020004" pitchFamily="2" charset="0"/>
              </a:rPr>
              <a:t>Weiterverkauf</a:t>
            </a:r>
          </a:p>
        </p:txBody>
      </p:sp>
      <p:sp>
        <p:nvSpPr>
          <p:cNvPr id="16" name="Rechteck 15"/>
          <p:cNvSpPr/>
          <p:nvPr/>
        </p:nvSpPr>
        <p:spPr bwMode="auto">
          <a:xfrm>
            <a:off x="96353" y="1613586"/>
            <a:ext cx="1832681" cy="7787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i="0" u="none" strike="noStrike" cap="none" normalizeH="0" baseline="0" dirty="0" smtClean="0">
                <a:ln>
                  <a:noFill/>
                </a:ln>
                <a:effectLst/>
                <a:latin typeface="NDSFrutiger 45 Light" panose="02000403040000020004" pitchFamily="2" charset="0"/>
              </a:rPr>
              <a:t>Mittlere Wohnflächen-preise in EUR/m²</a:t>
            </a:r>
          </a:p>
        </p:txBody>
      </p:sp>
      <p:sp>
        <p:nvSpPr>
          <p:cNvPr id="4" name="Rechteck 3"/>
          <p:cNvSpPr/>
          <p:nvPr/>
        </p:nvSpPr>
        <p:spPr bwMode="auto">
          <a:xfrm>
            <a:off x="3592111" y="4299942"/>
            <a:ext cx="1042492" cy="2880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37" name="Diagramm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3443999"/>
              </p:ext>
            </p:extLst>
          </p:nvPr>
        </p:nvGraphicFramePr>
        <p:xfrm>
          <a:off x="2012089" y="1076325"/>
          <a:ext cx="6304327" cy="3583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79336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31" y="1216404"/>
            <a:ext cx="4032449" cy="3454337"/>
          </a:xfrm>
          <a:prstGeom prst="rect">
            <a:avLst/>
          </a:prstGeom>
        </p:spPr>
      </p:pic>
      <p:sp>
        <p:nvSpPr>
          <p:cNvPr id="6" name="Rechtwinkliges Dreieck 5"/>
          <p:cNvSpPr/>
          <p:nvPr/>
        </p:nvSpPr>
        <p:spPr bwMode="auto">
          <a:xfrm rot="5400000">
            <a:off x="363055" y="529023"/>
            <a:ext cx="720080" cy="720080"/>
          </a:xfrm>
          <a:prstGeom prst="rtTriangle">
            <a:avLst/>
          </a:prstGeom>
          <a:solidFill>
            <a:srgbClr val="E0003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635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rgbClr val="79CBEB"/>
              </a:solidFill>
              <a:effectLst/>
              <a:latin typeface="Arial" charset="0"/>
            </a:endParaRPr>
          </a:p>
        </p:txBody>
      </p:sp>
      <p:sp>
        <p:nvSpPr>
          <p:cNvPr id="7" name="Titel 2"/>
          <p:cNvSpPr txBox="1">
            <a:spLocks/>
          </p:cNvSpPr>
          <p:nvPr/>
        </p:nvSpPr>
        <p:spPr bwMode="auto">
          <a:xfrm>
            <a:off x="1598238" y="493968"/>
            <a:ext cx="7545762" cy="790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Frutiger CE 55 Roman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DE" kern="0" dirty="0" smtClean="0">
                <a:latin typeface="NDSFrutiger 45 Light" panose="02000403040000020004" pitchFamily="2" charset="0"/>
              </a:rPr>
              <a:t>Mehrfamilienhäuser</a:t>
            </a:r>
          </a:p>
          <a:p>
            <a:r>
              <a:rPr lang="de-DE" sz="1800" b="0" kern="0" dirty="0" smtClean="0">
                <a:latin typeface="NDSFrutiger 45 Light" panose="02000403040000020004" pitchFamily="2" charset="0"/>
              </a:rPr>
              <a:t>Liegenschaftszinssätze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24" t="25715" r="36532" b="13512"/>
          <a:stretch/>
        </p:blipFill>
        <p:spPr bwMode="auto">
          <a:xfrm>
            <a:off x="450734" y="602272"/>
            <a:ext cx="1147504" cy="879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eckige Legende 7"/>
          <p:cNvSpPr/>
          <p:nvPr/>
        </p:nvSpPr>
        <p:spPr bwMode="auto">
          <a:xfrm>
            <a:off x="7308304" y="1249103"/>
            <a:ext cx="1152128" cy="360040"/>
          </a:xfrm>
          <a:prstGeom prst="wedgeRectCallout">
            <a:avLst>
              <a:gd name="adj1" fmla="val -244040"/>
              <a:gd name="adj2" fmla="val 89612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Bremervörde: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4,0 %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9" name="Rechteckige Legende 8"/>
          <p:cNvSpPr/>
          <p:nvPr/>
        </p:nvSpPr>
        <p:spPr bwMode="auto">
          <a:xfrm>
            <a:off x="7310953" y="2283718"/>
            <a:ext cx="1152128" cy="360040"/>
          </a:xfrm>
          <a:prstGeom prst="wedgeRectCallout">
            <a:avLst>
              <a:gd name="adj1" fmla="val -81686"/>
              <a:gd name="adj2" fmla="val -13483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err="1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Gartow</a:t>
            </a:r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5,4 %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1" name="Rechteckige Legende 10"/>
          <p:cNvSpPr/>
          <p:nvPr/>
        </p:nvSpPr>
        <p:spPr bwMode="auto">
          <a:xfrm>
            <a:off x="6576724" y="3915618"/>
            <a:ext cx="1152128" cy="360040"/>
          </a:xfrm>
          <a:prstGeom prst="wedgeRectCallout">
            <a:avLst>
              <a:gd name="adj1" fmla="val -137166"/>
              <a:gd name="adj2" fmla="val -232297"/>
            </a:avLst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  <a:t>Hannover:</a:t>
            </a:r>
            <a:br>
              <a:rPr lang="de-DE" sz="1000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  <a:t>1,3 %</a:t>
            </a:r>
            <a:endParaRPr lang="de-DE" sz="1000" b="1" dirty="0">
              <a:solidFill>
                <a:srgbClr val="C0000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2" name="Rechteckige Legende 11"/>
          <p:cNvSpPr/>
          <p:nvPr/>
        </p:nvSpPr>
        <p:spPr bwMode="auto">
          <a:xfrm>
            <a:off x="7305101" y="1757360"/>
            <a:ext cx="1152128" cy="360040"/>
          </a:xfrm>
          <a:prstGeom prst="wedgeRectCallout">
            <a:avLst>
              <a:gd name="adj1" fmla="val -172925"/>
              <a:gd name="adj2" fmla="val 877"/>
            </a:avLst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  <a:t>Seevetal:</a:t>
            </a:r>
            <a:br>
              <a:rPr lang="de-DE" sz="1000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  <a:t>0,8 %</a:t>
            </a:r>
            <a:endParaRPr lang="de-DE" sz="1000" b="1" dirty="0">
              <a:solidFill>
                <a:srgbClr val="C0000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3" name="Rechteckige Legende 12"/>
          <p:cNvSpPr/>
          <p:nvPr/>
        </p:nvSpPr>
        <p:spPr bwMode="auto">
          <a:xfrm>
            <a:off x="1689030" y="1952137"/>
            <a:ext cx="1152128" cy="360040"/>
          </a:xfrm>
          <a:prstGeom prst="wedgeRectCallout">
            <a:avLst>
              <a:gd name="adj1" fmla="val 177582"/>
              <a:gd name="adj2" fmla="val 30240"/>
            </a:avLst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  <a:t>Oldenburg:</a:t>
            </a:r>
            <a:br>
              <a:rPr lang="de-DE" sz="1000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  <a:t>1,8 %</a:t>
            </a:r>
            <a:endParaRPr lang="de-DE" sz="1000" b="1" dirty="0">
              <a:solidFill>
                <a:srgbClr val="C0000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4" name="Rechteckige Legende 13"/>
          <p:cNvSpPr/>
          <p:nvPr/>
        </p:nvSpPr>
        <p:spPr bwMode="auto">
          <a:xfrm>
            <a:off x="1691680" y="3400639"/>
            <a:ext cx="1152128" cy="360040"/>
          </a:xfrm>
          <a:prstGeom prst="wedgeRectCallout">
            <a:avLst>
              <a:gd name="adj1" fmla="val 162973"/>
              <a:gd name="adj2" fmla="val -57079"/>
            </a:avLst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  <a:t>Osnabrück:</a:t>
            </a:r>
            <a:br>
              <a:rPr lang="de-DE" sz="1000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  <a:t>1,8 %</a:t>
            </a:r>
            <a:endParaRPr lang="de-DE" sz="1000" b="1" dirty="0">
              <a:solidFill>
                <a:srgbClr val="C0000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5" name="Rechteckige Legende 14"/>
          <p:cNvSpPr/>
          <p:nvPr/>
        </p:nvSpPr>
        <p:spPr bwMode="auto">
          <a:xfrm>
            <a:off x="7308304" y="2811996"/>
            <a:ext cx="1152128" cy="360040"/>
          </a:xfrm>
          <a:prstGeom prst="wedgeRectCallout">
            <a:avLst>
              <a:gd name="adj1" fmla="val -127788"/>
              <a:gd name="adj2" fmla="val 51877"/>
            </a:avLst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  <a:t>Wolfsburg:</a:t>
            </a:r>
            <a:br>
              <a:rPr lang="de-DE" sz="1000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  <a:t>1,9 %</a:t>
            </a:r>
            <a:endParaRPr lang="de-DE" sz="1000" b="1" dirty="0">
              <a:solidFill>
                <a:srgbClr val="C0000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6" name="Rechteckige Legende 15"/>
          <p:cNvSpPr/>
          <p:nvPr/>
        </p:nvSpPr>
        <p:spPr bwMode="auto">
          <a:xfrm>
            <a:off x="7305101" y="3352056"/>
            <a:ext cx="1152128" cy="360040"/>
          </a:xfrm>
          <a:prstGeom prst="wedgeRectCallout">
            <a:avLst>
              <a:gd name="adj1" fmla="val -146462"/>
              <a:gd name="adj2" fmla="val -45231"/>
            </a:avLst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  <a:t>Braunschweig:</a:t>
            </a:r>
            <a:br>
              <a:rPr lang="de-DE" sz="1000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  <a:t>1,3 %</a:t>
            </a:r>
            <a:endParaRPr lang="de-DE" sz="1000" b="1" dirty="0">
              <a:solidFill>
                <a:srgbClr val="C0000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7" name="Rechteckige Legende 16"/>
          <p:cNvSpPr/>
          <p:nvPr/>
        </p:nvSpPr>
        <p:spPr bwMode="auto">
          <a:xfrm>
            <a:off x="1689030" y="2434342"/>
            <a:ext cx="1152128" cy="360040"/>
          </a:xfrm>
          <a:prstGeom prst="wedgeRectCallout">
            <a:avLst>
              <a:gd name="adj1" fmla="val 183136"/>
              <a:gd name="adj2" fmla="val 52777"/>
            </a:avLst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  <a:t>Vechta:</a:t>
            </a:r>
            <a:br>
              <a:rPr lang="de-DE" sz="1000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  <a:t>2,2 %</a:t>
            </a:r>
            <a:endParaRPr lang="de-DE" sz="1000" b="1" dirty="0">
              <a:solidFill>
                <a:srgbClr val="C0000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8" name="Rechteckige Legende 17"/>
          <p:cNvSpPr/>
          <p:nvPr/>
        </p:nvSpPr>
        <p:spPr bwMode="auto">
          <a:xfrm>
            <a:off x="1689030" y="1450138"/>
            <a:ext cx="1152128" cy="360040"/>
          </a:xfrm>
          <a:prstGeom prst="wedgeRectCallout">
            <a:avLst>
              <a:gd name="adj1" fmla="val 117333"/>
              <a:gd name="adj2" fmla="val 19616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err="1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Weener</a:t>
            </a:r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4,0 %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9" name="Rechteckige Legende 18"/>
          <p:cNvSpPr/>
          <p:nvPr/>
        </p:nvSpPr>
        <p:spPr bwMode="auto">
          <a:xfrm>
            <a:off x="1702061" y="4178916"/>
            <a:ext cx="1297262" cy="360040"/>
          </a:xfrm>
          <a:prstGeom prst="wedgeRectCallout">
            <a:avLst>
              <a:gd name="adj1" fmla="val -44337"/>
              <a:gd name="adj2" fmla="val -19085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latin typeface="NDSFrutiger 45 Light" panose="02000403040000020004" pitchFamily="2" charset="0"/>
              </a:rPr>
              <a:t>Restnutzungsdauer:</a:t>
            </a:r>
          </a:p>
          <a:p>
            <a:pPr algn="ctr"/>
            <a:r>
              <a:rPr lang="de-DE" sz="1000" b="1" dirty="0" smtClean="0">
                <a:latin typeface="NDSFrutiger 45 Light" panose="02000403040000020004" pitchFamily="2" charset="0"/>
              </a:rPr>
              <a:t>35 Jahre</a:t>
            </a:r>
            <a:endParaRPr lang="de-DE" sz="1000" b="1" dirty="0">
              <a:latin typeface="NDSFrutiger 45 Light" panose="02000403040000020004" pitchFamily="2" charset="0"/>
            </a:endParaRPr>
          </a:p>
        </p:txBody>
      </p:sp>
      <p:sp>
        <p:nvSpPr>
          <p:cNvPr id="21" name="Rechteckige Legende 20"/>
          <p:cNvSpPr/>
          <p:nvPr/>
        </p:nvSpPr>
        <p:spPr bwMode="auto">
          <a:xfrm>
            <a:off x="3870269" y="4218158"/>
            <a:ext cx="1152128" cy="360040"/>
          </a:xfrm>
          <a:prstGeom prst="wedgeRectCallout">
            <a:avLst>
              <a:gd name="adj1" fmla="val 87651"/>
              <a:gd name="adj2" fmla="val -64420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Holzminden: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>
                <a:solidFill>
                  <a:srgbClr val="4993BD"/>
                </a:solidFill>
                <a:latin typeface="NDSFrutiger 45 Light" panose="02000403040000020004" pitchFamily="2" charset="0"/>
              </a:rPr>
              <a:t>4</a:t>
            </a: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,0 %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22" name="Rechteckige Legende 21"/>
          <p:cNvSpPr/>
          <p:nvPr/>
        </p:nvSpPr>
        <p:spPr bwMode="auto">
          <a:xfrm>
            <a:off x="3870269" y="3739056"/>
            <a:ext cx="1152128" cy="360040"/>
          </a:xfrm>
          <a:prstGeom prst="wedgeRectCallout">
            <a:avLst>
              <a:gd name="adj1" fmla="val 42494"/>
              <a:gd name="adj2" fmla="val -254899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err="1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Steyerberg</a:t>
            </a:r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>
                <a:solidFill>
                  <a:srgbClr val="4993BD"/>
                </a:solidFill>
                <a:latin typeface="NDSFrutiger 45 Light" panose="02000403040000020004" pitchFamily="2" charset="0"/>
              </a:rPr>
              <a:t>4</a:t>
            </a: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,1 %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1390" y="3580685"/>
            <a:ext cx="507320" cy="1045547"/>
          </a:xfrm>
          <a:prstGeom prst="rect">
            <a:avLst/>
          </a:prstGeom>
        </p:spPr>
      </p:pic>
      <p:sp>
        <p:nvSpPr>
          <p:cNvPr id="20" name="Rechteckige Legende 19"/>
          <p:cNvSpPr/>
          <p:nvPr/>
        </p:nvSpPr>
        <p:spPr bwMode="auto">
          <a:xfrm>
            <a:off x="1689030" y="2916834"/>
            <a:ext cx="1152128" cy="360040"/>
          </a:xfrm>
          <a:prstGeom prst="wedgeRectCallout">
            <a:avLst>
              <a:gd name="adj1" fmla="val 101033"/>
              <a:gd name="adj2" fmla="val -23852"/>
            </a:avLst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err="1" smtClean="0">
                <a:solidFill>
                  <a:srgbClr val="C00000"/>
                </a:solidFill>
                <a:latin typeface="NDSFrutiger 45 Light" panose="02000403040000020004" pitchFamily="2" charset="0"/>
              </a:rPr>
              <a:t>Wietmarschen</a:t>
            </a:r>
            <a:r>
              <a:rPr lang="de-DE" sz="1000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  <a:t>:</a:t>
            </a:r>
            <a:br>
              <a:rPr lang="de-DE" sz="1000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C00000"/>
                </a:solidFill>
                <a:latin typeface="NDSFrutiger 45 Light" panose="02000403040000020004" pitchFamily="2" charset="0"/>
              </a:rPr>
              <a:t>2,2 %</a:t>
            </a:r>
            <a:endParaRPr lang="de-DE" sz="1000" b="1" dirty="0">
              <a:solidFill>
                <a:srgbClr val="C00000"/>
              </a:solidFill>
              <a:latin typeface="NDSFrutiger 45 Light" panose="020004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13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4930" y="1098997"/>
            <a:ext cx="4085480" cy="3565327"/>
          </a:xfrm>
          <a:prstGeom prst="rect">
            <a:avLst/>
          </a:prstGeom>
        </p:spPr>
      </p:pic>
      <p:sp>
        <p:nvSpPr>
          <p:cNvPr id="7" name="Titel 2"/>
          <p:cNvSpPr txBox="1">
            <a:spLocks/>
          </p:cNvSpPr>
          <p:nvPr/>
        </p:nvSpPr>
        <p:spPr bwMode="auto">
          <a:xfrm>
            <a:off x="1598236" y="411510"/>
            <a:ext cx="7545763" cy="790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Frutiger CE 55 Roman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DE" kern="0" dirty="0" smtClean="0">
                <a:latin typeface="NDSFrutiger 45 Light" panose="02000403040000020004" pitchFamily="2" charset="0"/>
              </a:rPr>
              <a:t>Unbebaute Bauflächen</a:t>
            </a:r>
          </a:p>
          <a:p>
            <a:r>
              <a:rPr lang="de-DE" sz="1800" b="0" kern="0" dirty="0" smtClean="0">
                <a:latin typeface="NDSFrutiger 45 Light" panose="02000403040000020004" pitchFamily="2" charset="0"/>
              </a:rPr>
              <a:t>Mittlere Bodenrichtwerte</a:t>
            </a:r>
          </a:p>
        </p:txBody>
      </p:sp>
      <p:sp>
        <p:nvSpPr>
          <p:cNvPr id="9" name="Rechteck 8"/>
          <p:cNvSpPr/>
          <p:nvPr/>
        </p:nvSpPr>
        <p:spPr bwMode="auto">
          <a:xfrm>
            <a:off x="96353" y="1613586"/>
            <a:ext cx="1832681" cy="103017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de-DE" sz="1600" dirty="0" smtClean="0">
                <a:latin typeface="NDSFrutiger 45 Light" panose="02000403040000020004" pitchFamily="2" charset="0"/>
              </a:rPr>
              <a:t>Mittlere </a:t>
            </a:r>
            <a:r>
              <a:rPr lang="de-DE" sz="1600" dirty="0">
                <a:latin typeface="NDSFrutiger 45 Light" panose="02000403040000020004" pitchFamily="2" charset="0"/>
              </a:rPr>
              <a:t>Bodenrichtwerte für Wohnbauland für Eigenheime in </a:t>
            </a:r>
            <a:r>
              <a:rPr lang="de-DE" sz="1600" dirty="0" smtClean="0">
                <a:latin typeface="NDSFrutiger 45 Light" panose="02000403040000020004" pitchFamily="2" charset="0"/>
              </a:rPr>
              <a:t>EUR/m²</a:t>
            </a:r>
            <a:endParaRPr lang="de-DE" sz="1600" dirty="0">
              <a:latin typeface="NDSFrutiger 45 Light" panose="02000403040000020004" pitchFamily="2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sz="1600" dirty="0">
              <a:latin typeface="NDSFrutiger 45 Light" panose="02000403040000020004" pitchFamily="2" charset="0"/>
            </a:endParaRPr>
          </a:p>
        </p:txBody>
      </p:sp>
      <p:sp>
        <p:nvSpPr>
          <p:cNvPr id="8" name="Rechtwinkliges Dreieck 7"/>
          <p:cNvSpPr/>
          <p:nvPr/>
        </p:nvSpPr>
        <p:spPr bwMode="auto">
          <a:xfrm rot="5400000">
            <a:off x="363055" y="529023"/>
            <a:ext cx="720080" cy="720080"/>
          </a:xfrm>
          <a:prstGeom prst="rtTriangle">
            <a:avLst/>
          </a:prstGeom>
          <a:solidFill>
            <a:srgbClr val="E0003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635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rgbClr val="79CBEB"/>
              </a:solidFill>
              <a:effectLst/>
              <a:latin typeface="Arial" charset="0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20" r="25166" b="26726"/>
          <a:stretch/>
        </p:blipFill>
        <p:spPr>
          <a:xfrm>
            <a:off x="450735" y="602272"/>
            <a:ext cx="1147502" cy="879894"/>
          </a:xfrm>
          <a:prstGeom prst="rect">
            <a:avLst/>
          </a:prstGeom>
        </p:spPr>
      </p:pic>
      <p:sp>
        <p:nvSpPr>
          <p:cNvPr id="13" name="Rechteckige Legende 12"/>
          <p:cNvSpPr/>
          <p:nvPr/>
        </p:nvSpPr>
        <p:spPr bwMode="auto">
          <a:xfrm>
            <a:off x="2051720" y="1253546"/>
            <a:ext cx="1152128" cy="360040"/>
          </a:xfrm>
          <a:prstGeom prst="wedgeRectCallout">
            <a:avLst>
              <a:gd name="adj1" fmla="val 76329"/>
              <a:gd name="adj2" fmla="val 4464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Juist:</a:t>
            </a:r>
          </a:p>
          <a:p>
            <a:pPr algn="ctr"/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1.200 €/m²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4" name="Rechteckige Legende 13"/>
          <p:cNvSpPr/>
          <p:nvPr/>
        </p:nvSpPr>
        <p:spPr bwMode="auto">
          <a:xfrm>
            <a:off x="7527559" y="1700808"/>
            <a:ext cx="1152128" cy="360040"/>
          </a:xfrm>
          <a:prstGeom prst="wedgeRectCallout">
            <a:avLst>
              <a:gd name="adj1" fmla="val -147442"/>
              <a:gd name="adj2" fmla="val 34279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Lüneburg:</a:t>
            </a:r>
          </a:p>
          <a:p>
            <a:pPr algn="ctr"/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3</a:t>
            </a:r>
            <a:r>
              <a:rPr lang="de-DE" sz="1000" b="1" dirty="0">
                <a:solidFill>
                  <a:srgbClr val="4993BD"/>
                </a:solidFill>
                <a:latin typeface="NDSFrutiger 45 Light" panose="02000403040000020004" pitchFamily="2" charset="0"/>
              </a:rPr>
              <a:t>0</a:t>
            </a: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5" name="Rechteckige Legende 14"/>
          <p:cNvSpPr/>
          <p:nvPr/>
        </p:nvSpPr>
        <p:spPr bwMode="auto">
          <a:xfrm>
            <a:off x="7527559" y="1200915"/>
            <a:ext cx="1152128" cy="360040"/>
          </a:xfrm>
          <a:prstGeom prst="wedgeRectCallout">
            <a:avLst>
              <a:gd name="adj1" fmla="val -194631"/>
              <a:gd name="adj2" fmla="val 121857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Rosengarten:</a:t>
            </a:r>
          </a:p>
          <a:p>
            <a:pPr algn="ctr"/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390 €/m²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6" name="Rechteckige Legende 15"/>
          <p:cNvSpPr/>
          <p:nvPr/>
        </p:nvSpPr>
        <p:spPr bwMode="auto">
          <a:xfrm>
            <a:off x="2051720" y="1763684"/>
            <a:ext cx="1152128" cy="360040"/>
          </a:xfrm>
          <a:prstGeom prst="wedgeRectCallout">
            <a:avLst>
              <a:gd name="adj1" fmla="val 149659"/>
              <a:gd name="adj2" fmla="val 45548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Bad Zwischenahn:</a:t>
            </a:r>
          </a:p>
          <a:p>
            <a:pPr algn="ctr"/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310 €/m²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7" name="Rechteckige Legende 16"/>
          <p:cNvSpPr/>
          <p:nvPr/>
        </p:nvSpPr>
        <p:spPr bwMode="auto">
          <a:xfrm>
            <a:off x="2051720" y="2283718"/>
            <a:ext cx="1152128" cy="360040"/>
          </a:xfrm>
          <a:prstGeom prst="wedgeRectCallout">
            <a:avLst>
              <a:gd name="adj1" fmla="val 162598"/>
              <a:gd name="adj2" fmla="val -80858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Oldenburg:</a:t>
            </a:r>
          </a:p>
          <a:p>
            <a:pPr algn="ctr"/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3</a:t>
            </a:r>
            <a:r>
              <a:rPr lang="de-DE" sz="1000" b="1" dirty="0">
                <a:solidFill>
                  <a:srgbClr val="4993BD"/>
                </a:solidFill>
                <a:latin typeface="NDSFrutiger 45 Light" panose="02000403040000020004" pitchFamily="2" charset="0"/>
              </a:rPr>
              <a:t>5</a:t>
            </a: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8" name="Rechteckige Legende 17"/>
          <p:cNvSpPr/>
          <p:nvPr/>
        </p:nvSpPr>
        <p:spPr bwMode="auto">
          <a:xfrm>
            <a:off x="2051720" y="2787774"/>
            <a:ext cx="1152128" cy="360040"/>
          </a:xfrm>
          <a:prstGeom prst="wedgeRectCallout">
            <a:avLst>
              <a:gd name="adj1" fmla="val 107581"/>
              <a:gd name="adj2" fmla="val 665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Lingen (Ems):</a:t>
            </a:r>
          </a:p>
          <a:p>
            <a:pPr algn="ctr"/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250 €/m²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9" name="Rechteckige Legende 18"/>
          <p:cNvSpPr/>
          <p:nvPr/>
        </p:nvSpPr>
        <p:spPr bwMode="auto">
          <a:xfrm>
            <a:off x="7527559" y="2211710"/>
            <a:ext cx="1152128" cy="360040"/>
          </a:xfrm>
          <a:prstGeom prst="wedgeRectCallout">
            <a:avLst>
              <a:gd name="adj1" fmla="val -94920"/>
              <a:gd name="adj2" fmla="val -16141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Lüchow:</a:t>
            </a:r>
          </a:p>
          <a:p>
            <a:pPr algn="ctr"/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34 €/m²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20" name="Rechteckige Legende 19"/>
          <p:cNvSpPr/>
          <p:nvPr/>
        </p:nvSpPr>
        <p:spPr bwMode="auto">
          <a:xfrm>
            <a:off x="7520454" y="4227934"/>
            <a:ext cx="1152128" cy="360040"/>
          </a:xfrm>
          <a:prstGeom prst="wedgeRectCallout">
            <a:avLst>
              <a:gd name="adj1" fmla="val -188936"/>
              <a:gd name="adj2" fmla="val -31402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Göttingen:</a:t>
            </a:r>
          </a:p>
          <a:p>
            <a:pPr algn="ctr"/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250 €/m²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21" name="Rechteckige Legende 20"/>
          <p:cNvSpPr/>
          <p:nvPr/>
        </p:nvSpPr>
        <p:spPr bwMode="auto">
          <a:xfrm>
            <a:off x="7527559" y="3723878"/>
            <a:ext cx="1152128" cy="360040"/>
          </a:xfrm>
          <a:prstGeom prst="wedgeRectCallout">
            <a:avLst>
              <a:gd name="adj1" fmla="val -146235"/>
              <a:gd name="adj2" fmla="val -17043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Bad Harzburg:</a:t>
            </a:r>
          </a:p>
          <a:p>
            <a:pPr algn="ctr"/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66 €/m²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22" name="Rechteckige Legende 21"/>
          <p:cNvSpPr/>
          <p:nvPr/>
        </p:nvSpPr>
        <p:spPr bwMode="auto">
          <a:xfrm>
            <a:off x="2823371" y="3723878"/>
            <a:ext cx="1152128" cy="360040"/>
          </a:xfrm>
          <a:prstGeom prst="wedgeRectCallout">
            <a:avLst>
              <a:gd name="adj1" fmla="val 83774"/>
              <a:gd name="adj2" fmla="val -160836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Osnabrück:</a:t>
            </a:r>
          </a:p>
          <a:p>
            <a:pPr algn="ctr"/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310 €/m²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23" name="Rechteckige Legende 22"/>
          <p:cNvSpPr/>
          <p:nvPr/>
        </p:nvSpPr>
        <p:spPr bwMode="auto">
          <a:xfrm>
            <a:off x="7527559" y="3219822"/>
            <a:ext cx="1152128" cy="360040"/>
          </a:xfrm>
          <a:prstGeom prst="wedgeRectCallout">
            <a:avLst>
              <a:gd name="adj1" fmla="val -148268"/>
              <a:gd name="adj2" fmla="val -16142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Braunschweig:</a:t>
            </a:r>
          </a:p>
          <a:p>
            <a:pPr algn="ctr"/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280 €/m²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24" name="Rechteckige Legende 23"/>
          <p:cNvSpPr/>
          <p:nvPr/>
        </p:nvSpPr>
        <p:spPr bwMode="auto">
          <a:xfrm>
            <a:off x="4186282" y="3723878"/>
            <a:ext cx="1152128" cy="360040"/>
          </a:xfrm>
          <a:prstGeom prst="wedgeRectCallout">
            <a:avLst>
              <a:gd name="adj1" fmla="val 83371"/>
              <a:gd name="adj2" fmla="val -192582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Hannover gesamt:</a:t>
            </a:r>
          </a:p>
          <a:p>
            <a:pPr algn="ctr"/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420 €/m²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25" name="Rechteckige Legende 24"/>
          <p:cNvSpPr/>
          <p:nvPr/>
        </p:nvSpPr>
        <p:spPr bwMode="auto">
          <a:xfrm>
            <a:off x="7527559" y="2706089"/>
            <a:ext cx="1152128" cy="360040"/>
          </a:xfrm>
          <a:prstGeom prst="wedgeRectCallout">
            <a:avLst>
              <a:gd name="adj1" fmla="val -199924"/>
              <a:gd name="adj2" fmla="val 91913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H-Kirchrode:</a:t>
            </a:r>
          </a:p>
          <a:p>
            <a:pPr algn="ctr"/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900 €/m²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26" name="Rechteckige Legende 25"/>
          <p:cNvSpPr/>
          <p:nvPr/>
        </p:nvSpPr>
        <p:spPr bwMode="auto">
          <a:xfrm>
            <a:off x="4175832" y="4252655"/>
            <a:ext cx="1152128" cy="360040"/>
          </a:xfrm>
          <a:prstGeom prst="wedgeRectCallout">
            <a:avLst>
              <a:gd name="adj1" fmla="val 91964"/>
              <a:gd name="adj2" fmla="val -125419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Einbeck:</a:t>
            </a:r>
          </a:p>
          <a:p>
            <a:pPr algn="ctr"/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67 €/m²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479" y="3162405"/>
            <a:ext cx="495307" cy="1497577"/>
          </a:xfrm>
          <a:prstGeom prst="rect">
            <a:avLst/>
          </a:prstGeom>
        </p:spPr>
      </p:pic>
      <p:sp>
        <p:nvSpPr>
          <p:cNvPr id="27" name="Rechteck 26"/>
          <p:cNvSpPr/>
          <p:nvPr/>
        </p:nvSpPr>
        <p:spPr bwMode="auto">
          <a:xfrm>
            <a:off x="291793" y="3291830"/>
            <a:ext cx="1460761" cy="9931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200" b="1" dirty="0" smtClean="0">
                <a:solidFill>
                  <a:schemeClr val="bg1"/>
                </a:solidFill>
                <a:latin typeface="NDSFrutiger 45 Light" panose="02000403040000020004" pitchFamily="2" charset="0"/>
              </a:rPr>
              <a:t>Ø Niedersachsen</a:t>
            </a:r>
          </a:p>
          <a:p>
            <a:pPr algn="ctr"/>
            <a:r>
              <a:rPr lang="de-DE" sz="1200" b="1" dirty="0" smtClean="0">
                <a:solidFill>
                  <a:schemeClr val="bg1"/>
                </a:solidFill>
                <a:latin typeface="NDSFrutiger 45 Light" panose="02000403040000020004" pitchFamily="2" charset="0"/>
              </a:rPr>
              <a:t>für Bauplatz individuelles Wohnen: </a:t>
            </a:r>
          </a:p>
          <a:p>
            <a:pPr algn="ctr"/>
            <a:r>
              <a:rPr lang="de-DE" sz="1200" b="1" dirty="0" smtClean="0">
                <a:solidFill>
                  <a:schemeClr val="bg1"/>
                </a:solidFill>
                <a:latin typeface="NDSFrutiger 45 Light" panose="02000403040000020004" pitchFamily="2" charset="0"/>
              </a:rPr>
              <a:t>96 €/m²</a:t>
            </a:r>
            <a:endParaRPr lang="de-DE" sz="1200" b="1" dirty="0">
              <a:solidFill>
                <a:schemeClr val="bg1"/>
              </a:solidFill>
              <a:latin typeface="NDSFrutiger 45 Light" panose="020004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98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8604" y="1147554"/>
            <a:ext cx="4021964" cy="3501930"/>
          </a:xfrm>
          <a:prstGeom prst="rect">
            <a:avLst/>
          </a:prstGeom>
        </p:spPr>
      </p:pic>
      <p:sp>
        <p:nvSpPr>
          <p:cNvPr id="6" name="Rechtwinkliges Dreieck 5"/>
          <p:cNvSpPr/>
          <p:nvPr/>
        </p:nvSpPr>
        <p:spPr bwMode="auto">
          <a:xfrm rot="5400000">
            <a:off x="363055" y="529023"/>
            <a:ext cx="720080" cy="720080"/>
          </a:xfrm>
          <a:prstGeom prst="rtTriangle">
            <a:avLst/>
          </a:prstGeom>
          <a:solidFill>
            <a:srgbClr val="E0003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635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rgbClr val="79CBEB"/>
              </a:solidFill>
              <a:effectLst/>
              <a:latin typeface="Arial" charset="0"/>
            </a:endParaRPr>
          </a:p>
        </p:txBody>
      </p:sp>
      <p:sp>
        <p:nvSpPr>
          <p:cNvPr id="7" name="Titel 2"/>
          <p:cNvSpPr txBox="1">
            <a:spLocks/>
          </p:cNvSpPr>
          <p:nvPr/>
        </p:nvSpPr>
        <p:spPr bwMode="auto">
          <a:xfrm>
            <a:off x="1598237" y="468788"/>
            <a:ext cx="7545762" cy="790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Frutiger CE 55 Roman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DE" kern="0" dirty="0" smtClean="0">
                <a:latin typeface="NDSFrutiger 45 Light" panose="02000403040000020004" pitchFamily="2" charset="0"/>
              </a:rPr>
              <a:t>Land- und forstwirtschaftliche Flächen</a:t>
            </a:r>
          </a:p>
          <a:p>
            <a:r>
              <a:rPr lang="de-DE" sz="1800" b="0" kern="0" dirty="0" smtClean="0">
                <a:latin typeface="NDSFrutiger 45 Light" panose="02000403040000020004" pitchFamily="2" charset="0"/>
              </a:rPr>
              <a:t>Mittlere Bodenrichtwerte</a:t>
            </a:r>
          </a:p>
        </p:txBody>
      </p:sp>
      <p:sp>
        <p:nvSpPr>
          <p:cNvPr id="9" name="Rechteck 8"/>
          <p:cNvSpPr/>
          <p:nvPr/>
        </p:nvSpPr>
        <p:spPr bwMode="auto">
          <a:xfrm>
            <a:off x="96353" y="1613586"/>
            <a:ext cx="1832681" cy="103017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de-DE" sz="1600" kern="0" dirty="0">
                <a:solidFill>
                  <a:srgbClr val="000000"/>
                </a:solidFill>
                <a:latin typeface="NDSFrutiger 45 Light" panose="02000403040000020004" pitchFamily="2" charset="0"/>
              </a:rPr>
              <a:t>Mittlere Bodenrichtwerte für Ackerland </a:t>
            </a:r>
            <a:r>
              <a:rPr lang="de-DE" sz="1600" kern="0" dirty="0" smtClean="0">
                <a:solidFill>
                  <a:srgbClr val="000000"/>
                </a:solidFill>
                <a:latin typeface="NDSFrutiger 45 Light" panose="02000403040000020004" pitchFamily="2" charset="0"/>
              </a:rPr>
              <a:t>              </a:t>
            </a:r>
            <a:r>
              <a:rPr lang="de-DE" sz="1600" dirty="0" smtClean="0">
                <a:latin typeface="NDSFrutiger 45 Light" panose="02000403040000020004" pitchFamily="2" charset="0"/>
              </a:rPr>
              <a:t>in EUR/m²</a:t>
            </a:r>
          </a:p>
          <a:p>
            <a:pPr lvl="0" algn="ctr"/>
            <a:endParaRPr lang="de-DE" sz="1600" dirty="0">
              <a:latin typeface="NDSFrutiger 45 Light" panose="02000403040000020004" pitchFamily="2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sz="1600" dirty="0">
              <a:latin typeface="NDSFrutiger 45 Light" panose="02000403040000020004" pitchFamily="2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35" y="602272"/>
            <a:ext cx="1147502" cy="879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eckige Legende 9"/>
          <p:cNvSpPr/>
          <p:nvPr/>
        </p:nvSpPr>
        <p:spPr bwMode="auto">
          <a:xfrm>
            <a:off x="1955438" y="2380131"/>
            <a:ext cx="1152128" cy="360040"/>
          </a:xfrm>
          <a:prstGeom prst="wedgeRectCallout">
            <a:avLst>
              <a:gd name="adj1" fmla="val 172575"/>
              <a:gd name="adj2" fmla="val 5585"/>
            </a:avLst>
          </a:prstGeom>
          <a:solidFill>
            <a:schemeClr val="bg1"/>
          </a:solidFill>
          <a:ln w="9525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err="1" smtClean="0">
                <a:solidFill>
                  <a:srgbClr val="CC6600"/>
                </a:solidFill>
                <a:latin typeface="NDSFrutiger 45 Light" panose="02000403040000020004" pitchFamily="2" charset="0"/>
              </a:rPr>
              <a:t>Emstek</a:t>
            </a:r>
            <a:r>
              <a:rPr lang="de-DE" sz="1000" dirty="0" smtClean="0">
                <a:solidFill>
                  <a:srgbClr val="CC6600"/>
                </a:solidFill>
                <a:latin typeface="NDSFrutiger 45 Light" panose="02000403040000020004" pitchFamily="2" charset="0"/>
              </a:rPr>
              <a:t>:</a:t>
            </a:r>
            <a:br>
              <a:rPr lang="de-DE" sz="1000" dirty="0" smtClean="0">
                <a:solidFill>
                  <a:srgbClr val="CC6600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CC6600"/>
                </a:solidFill>
                <a:latin typeface="NDSFrutiger 45 Light" panose="02000403040000020004" pitchFamily="2" charset="0"/>
              </a:rPr>
              <a:t>14,00 €/m²</a:t>
            </a:r>
            <a:endParaRPr lang="de-DE" sz="1000" b="1" dirty="0">
              <a:solidFill>
                <a:srgbClr val="CC660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1" name="Rechteckige Legende 10"/>
          <p:cNvSpPr/>
          <p:nvPr/>
        </p:nvSpPr>
        <p:spPr bwMode="auto">
          <a:xfrm>
            <a:off x="1953242" y="3003798"/>
            <a:ext cx="1152128" cy="360040"/>
          </a:xfrm>
          <a:prstGeom prst="wedgeRectCallout">
            <a:avLst>
              <a:gd name="adj1" fmla="val 115166"/>
              <a:gd name="adj2" fmla="val -46020"/>
            </a:avLst>
          </a:prstGeom>
          <a:solidFill>
            <a:schemeClr val="bg1"/>
          </a:solidFill>
          <a:ln w="9525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CC6600"/>
                </a:solidFill>
                <a:latin typeface="NDSFrutiger 45 Light" panose="02000403040000020004" pitchFamily="2" charset="0"/>
              </a:rPr>
              <a:t>Lingen (Ems):</a:t>
            </a:r>
            <a:br>
              <a:rPr lang="de-DE" sz="1000" dirty="0" smtClean="0">
                <a:solidFill>
                  <a:srgbClr val="CC6600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CC6600"/>
                </a:solidFill>
                <a:latin typeface="NDSFrutiger 45 Light" panose="02000403040000020004" pitchFamily="2" charset="0"/>
              </a:rPr>
              <a:t>10,60 €/m²</a:t>
            </a:r>
            <a:endParaRPr lang="de-DE" sz="1000" b="1" dirty="0">
              <a:solidFill>
                <a:srgbClr val="CC660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4" name="Rechteckige Legende 13"/>
          <p:cNvSpPr/>
          <p:nvPr/>
        </p:nvSpPr>
        <p:spPr bwMode="auto">
          <a:xfrm>
            <a:off x="1953242" y="3611338"/>
            <a:ext cx="1152128" cy="360040"/>
          </a:xfrm>
          <a:prstGeom prst="wedgeRectCallout">
            <a:avLst>
              <a:gd name="adj1" fmla="val 160725"/>
              <a:gd name="adj2" fmla="val -47243"/>
            </a:avLst>
          </a:prstGeom>
          <a:solidFill>
            <a:schemeClr val="bg1"/>
          </a:solidFill>
          <a:ln w="9525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err="1" smtClean="0">
                <a:solidFill>
                  <a:srgbClr val="CC6600"/>
                </a:solidFill>
                <a:latin typeface="NDSFrutiger 45 Light" panose="02000403040000020004" pitchFamily="2" charset="0"/>
              </a:rPr>
              <a:t>Glandorf</a:t>
            </a:r>
            <a:r>
              <a:rPr lang="de-DE" sz="1000" dirty="0" smtClean="0">
                <a:solidFill>
                  <a:srgbClr val="CC6600"/>
                </a:solidFill>
                <a:latin typeface="NDSFrutiger 45 Light" panose="02000403040000020004" pitchFamily="2" charset="0"/>
              </a:rPr>
              <a:t>:</a:t>
            </a:r>
            <a:br>
              <a:rPr lang="de-DE" sz="1000" dirty="0" smtClean="0">
                <a:solidFill>
                  <a:srgbClr val="CC6600"/>
                </a:solidFill>
                <a:latin typeface="NDSFrutiger 45 Light" panose="02000403040000020004" pitchFamily="2" charset="0"/>
              </a:rPr>
            </a:br>
            <a:r>
              <a:rPr lang="de-DE" sz="1000" b="1" dirty="0">
                <a:solidFill>
                  <a:srgbClr val="CC6600"/>
                </a:solidFill>
                <a:latin typeface="NDSFrutiger 45 Light" panose="02000403040000020004" pitchFamily="2" charset="0"/>
              </a:rPr>
              <a:t>9</a:t>
            </a:r>
            <a:r>
              <a:rPr lang="de-DE" sz="1000" b="1" dirty="0" smtClean="0">
                <a:solidFill>
                  <a:srgbClr val="CC6600"/>
                </a:solidFill>
                <a:latin typeface="NDSFrutiger 45 Light" panose="02000403040000020004" pitchFamily="2" charset="0"/>
              </a:rPr>
              <a:t>,00 €/m²</a:t>
            </a:r>
            <a:endParaRPr lang="de-DE" sz="1000" b="1" dirty="0">
              <a:solidFill>
                <a:srgbClr val="CC660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5" name="Rechteckige Legende 14"/>
          <p:cNvSpPr/>
          <p:nvPr/>
        </p:nvSpPr>
        <p:spPr bwMode="auto">
          <a:xfrm>
            <a:off x="4067944" y="3753262"/>
            <a:ext cx="1152128" cy="360040"/>
          </a:xfrm>
          <a:prstGeom prst="wedgeRectCallout">
            <a:avLst>
              <a:gd name="adj1" fmla="val 102327"/>
              <a:gd name="adj2" fmla="val -152464"/>
            </a:avLst>
          </a:prstGeom>
          <a:solidFill>
            <a:schemeClr val="bg1"/>
          </a:solidFill>
          <a:ln w="9525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CC6600"/>
                </a:solidFill>
                <a:latin typeface="NDSFrutiger 45 Light" panose="02000403040000020004" pitchFamily="2" charset="0"/>
              </a:rPr>
              <a:t>Pattensen:</a:t>
            </a:r>
            <a:br>
              <a:rPr lang="de-DE" sz="1000" dirty="0" smtClean="0">
                <a:solidFill>
                  <a:srgbClr val="CC6600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CC6600"/>
                </a:solidFill>
                <a:latin typeface="NDSFrutiger 45 Light" panose="02000403040000020004" pitchFamily="2" charset="0"/>
              </a:rPr>
              <a:t>7,75 €/m²</a:t>
            </a:r>
            <a:endParaRPr lang="de-DE" sz="1000" b="1" dirty="0">
              <a:solidFill>
                <a:srgbClr val="CC660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6" name="Rechteckige Legende 15"/>
          <p:cNvSpPr/>
          <p:nvPr/>
        </p:nvSpPr>
        <p:spPr bwMode="auto">
          <a:xfrm>
            <a:off x="4067944" y="4220044"/>
            <a:ext cx="1152128" cy="360040"/>
          </a:xfrm>
          <a:prstGeom prst="wedgeRectCallout">
            <a:avLst>
              <a:gd name="adj1" fmla="val 99993"/>
              <a:gd name="adj2" fmla="val 32413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err="1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Hann</a:t>
            </a:r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. Münden: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1,80 €/m²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8" name="Rechteckige Legende 17"/>
          <p:cNvSpPr/>
          <p:nvPr/>
        </p:nvSpPr>
        <p:spPr bwMode="auto">
          <a:xfrm>
            <a:off x="7283508" y="3282894"/>
            <a:ext cx="1152128" cy="360040"/>
          </a:xfrm>
          <a:prstGeom prst="wedgeRectCallout">
            <a:avLst>
              <a:gd name="adj1" fmla="val -157926"/>
              <a:gd name="adj2" fmla="val -1974"/>
            </a:avLst>
          </a:prstGeom>
          <a:solidFill>
            <a:schemeClr val="bg1"/>
          </a:solidFill>
          <a:ln w="9525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err="1" smtClean="0">
                <a:solidFill>
                  <a:srgbClr val="CC6600"/>
                </a:solidFill>
                <a:latin typeface="NDSFrutiger 45 Light" panose="02000403040000020004" pitchFamily="2" charset="0"/>
              </a:rPr>
              <a:t>Harsum</a:t>
            </a:r>
            <a:r>
              <a:rPr lang="de-DE" sz="1000" dirty="0" smtClean="0">
                <a:solidFill>
                  <a:srgbClr val="CC6600"/>
                </a:solidFill>
                <a:latin typeface="NDSFrutiger 45 Light" panose="02000403040000020004" pitchFamily="2" charset="0"/>
              </a:rPr>
              <a:t>:</a:t>
            </a:r>
            <a:br>
              <a:rPr lang="de-DE" sz="1000" dirty="0" smtClean="0">
                <a:solidFill>
                  <a:srgbClr val="CC6600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CC6600"/>
                </a:solidFill>
                <a:latin typeface="NDSFrutiger 45 Light" panose="02000403040000020004" pitchFamily="2" charset="0"/>
              </a:rPr>
              <a:t>7,30 €/m²</a:t>
            </a:r>
            <a:endParaRPr lang="de-DE" sz="1000" b="1" dirty="0">
              <a:solidFill>
                <a:srgbClr val="CC660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19" name="Rechteckige Legende 18"/>
          <p:cNvSpPr/>
          <p:nvPr/>
        </p:nvSpPr>
        <p:spPr bwMode="auto">
          <a:xfrm>
            <a:off x="7283508" y="2445213"/>
            <a:ext cx="1152128" cy="360040"/>
          </a:xfrm>
          <a:prstGeom prst="wedgeRectCallout">
            <a:avLst>
              <a:gd name="adj1" fmla="val -103070"/>
              <a:gd name="adj2" fmla="val 89788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err="1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Ehra-Lessien</a:t>
            </a:r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>
                <a:solidFill>
                  <a:srgbClr val="4993BD"/>
                </a:solidFill>
                <a:latin typeface="NDSFrutiger 45 Light" panose="02000403040000020004" pitchFamily="2" charset="0"/>
              </a:rPr>
              <a:t>1</a:t>
            </a: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,50 €/m²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20" name="Rechteckige Legende 19"/>
          <p:cNvSpPr/>
          <p:nvPr/>
        </p:nvSpPr>
        <p:spPr bwMode="auto">
          <a:xfrm>
            <a:off x="7283508" y="1596320"/>
            <a:ext cx="1152128" cy="360040"/>
          </a:xfrm>
          <a:prstGeom prst="wedgeRectCallout">
            <a:avLst>
              <a:gd name="adj1" fmla="val -167445"/>
              <a:gd name="adj2" fmla="val 27776"/>
            </a:avLst>
          </a:prstGeom>
          <a:solidFill>
            <a:schemeClr val="bg1"/>
          </a:solidFill>
          <a:ln w="9525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CC6600"/>
                </a:solidFill>
                <a:latin typeface="NDSFrutiger 45 Light" panose="02000403040000020004" pitchFamily="2" charset="0"/>
              </a:rPr>
              <a:t>Rosengarten:</a:t>
            </a:r>
          </a:p>
          <a:p>
            <a:pPr algn="ctr"/>
            <a:r>
              <a:rPr lang="de-DE" sz="1000" b="1" dirty="0" smtClean="0">
                <a:solidFill>
                  <a:srgbClr val="CC6600"/>
                </a:solidFill>
                <a:latin typeface="NDSFrutiger 45 Light" panose="02000403040000020004" pitchFamily="2" charset="0"/>
              </a:rPr>
              <a:t>5,80 €/m²</a:t>
            </a:r>
            <a:endParaRPr lang="de-DE" sz="1000" b="1" dirty="0">
              <a:solidFill>
                <a:srgbClr val="CC6600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21" name="Rechteckige Legende 20"/>
          <p:cNvSpPr/>
          <p:nvPr/>
        </p:nvSpPr>
        <p:spPr bwMode="auto">
          <a:xfrm>
            <a:off x="7283508" y="4126051"/>
            <a:ext cx="1152128" cy="360040"/>
          </a:xfrm>
          <a:prstGeom prst="wedgeRectCallout">
            <a:avLst>
              <a:gd name="adj1" fmla="val -117097"/>
              <a:gd name="adj2" fmla="val -12406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Bad </a:t>
            </a:r>
            <a:r>
              <a:rPr lang="de-DE" sz="1000" dirty="0" err="1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Sachsa</a:t>
            </a:r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:</a:t>
            </a:r>
          </a:p>
          <a:p>
            <a:pPr algn="ctr"/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1,25 €/m²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sp>
        <p:nvSpPr>
          <p:cNvPr id="24" name="Rechteckige Legende 23"/>
          <p:cNvSpPr/>
          <p:nvPr/>
        </p:nvSpPr>
        <p:spPr bwMode="auto">
          <a:xfrm>
            <a:off x="1953242" y="1809141"/>
            <a:ext cx="1152128" cy="360040"/>
          </a:xfrm>
          <a:prstGeom prst="wedgeRectCallout">
            <a:avLst>
              <a:gd name="adj1" fmla="val 139153"/>
              <a:gd name="adj2" fmla="val -108419"/>
            </a:avLst>
          </a:prstGeom>
          <a:solidFill>
            <a:schemeClr val="bg1"/>
          </a:solidFill>
          <a:ln w="9525" cap="flat" cmpd="sng" algn="ctr">
            <a:solidFill>
              <a:srgbClr val="4993BD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Wittmund:</a:t>
            </a:r>
            <a:br>
              <a:rPr lang="de-DE" sz="1000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</a:br>
            <a:r>
              <a:rPr lang="de-DE" sz="1000" b="1" dirty="0" smtClean="0">
                <a:solidFill>
                  <a:srgbClr val="4993BD"/>
                </a:solidFill>
                <a:latin typeface="NDSFrutiger 45 Light" panose="02000403040000020004" pitchFamily="2" charset="0"/>
              </a:rPr>
              <a:t>2,20 €/m²</a:t>
            </a:r>
            <a:endParaRPr lang="de-DE" sz="1000" b="1" dirty="0">
              <a:solidFill>
                <a:srgbClr val="4993BD"/>
              </a:solidFill>
              <a:latin typeface="NDSFrutiger 45 Light" panose="02000403040000020004" pitchFamily="2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503" y="2740171"/>
            <a:ext cx="791310" cy="180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92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59531" y="1563638"/>
            <a:ext cx="8424937" cy="325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E0003C"/>
              </a:buClr>
              <a:buFont typeface="Wingdings" panose="05000000000000000000" pitchFamily="2" charset="2"/>
              <a:buChar char="§"/>
            </a:pPr>
            <a:r>
              <a:rPr lang="de-DE" sz="1800" dirty="0" smtClean="0">
                <a:latin typeface="NDSFrutiger 45 Light" panose="02000403040000020004" pitchFamily="2" charset="0"/>
              </a:rPr>
              <a:t>Preissteigerungen von knapp 10 % pro Jahr aus den letzten ca. drei Jahren haben sich für viele wichtige Teilmärkte auch 2020 fortgesetzt:</a:t>
            </a:r>
          </a:p>
          <a:p>
            <a:pPr lvl="1">
              <a:buClr>
                <a:srgbClr val="E0003C"/>
              </a:buClr>
              <a:buFont typeface="Wingdings" panose="05000000000000000000" pitchFamily="2" charset="2"/>
              <a:buChar char="§"/>
            </a:pPr>
            <a:r>
              <a:rPr lang="de-DE" sz="1600" dirty="0" smtClean="0">
                <a:latin typeface="NDSFrutiger 45 Light" panose="02000403040000020004" pitchFamily="2" charset="0"/>
              </a:rPr>
              <a:t>Wohnimmobilien (Eigenheime und Eigentumswohnungen)</a:t>
            </a:r>
          </a:p>
          <a:p>
            <a:pPr lvl="1">
              <a:buClr>
                <a:srgbClr val="E0003C"/>
              </a:buClr>
              <a:buFont typeface="Wingdings" panose="05000000000000000000" pitchFamily="2" charset="2"/>
              <a:buChar char="§"/>
            </a:pPr>
            <a:r>
              <a:rPr lang="de-DE" sz="1600" dirty="0" smtClean="0">
                <a:latin typeface="NDSFrutiger 45 Light" panose="02000403040000020004" pitchFamily="2" charset="0"/>
              </a:rPr>
              <a:t>Wohnbauland</a:t>
            </a:r>
          </a:p>
          <a:p>
            <a:pPr lvl="1">
              <a:buClr>
                <a:srgbClr val="E0003C"/>
              </a:buClr>
              <a:buFont typeface="Wingdings" panose="05000000000000000000" pitchFamily="2" charset="2"/>
              <a:buChar char="§"/>
            </a:pPr>
            <a:r>
              <a:rPr lang="de-DE" sz="1600" dirty="0" smtClean="0">
                <a:latin typeface="NDSFrutiger 45 Light" panose="02000403040000020004" pitchFamily="2" charset="0"/>
              </a:rPr>
              <a:t>Land- und forstwirtschaftliche Flächen </a:t>
            </a:r>
          </a:p>
          <a:p>
            <a:pPr>
              <a:buClr>
                <a:srgbClr val="E0003C"/>
              </a:buClr>
              <a:buFont typeface="Wingdings" panose="05000000000000000000" pitchFamily="2" charset="2"/>
              <a:buChar char="§"/>
            </a:pPr>
            <a:r>
              <a:rPr lang="de-DE" sz="1800" dirty="0" smtClean="0">
                <a:latin typeface="NDSFrutiger 45 Light" panose="02000403040000020004" pitchFamily="2" charset="0"/>
              </a:rPr>
              <a:t>Corona-Krise scheint sich damit bisher nicht auf den Wohnimmobilienmarkt auszuwirken </a:t>
            </a:r>
            <a:endParaRPr lang="de-DE" sz="1800" dirty="0">
              <a:latin typeface="NDSFrutiger 45 Light" panose="02000403040000020004" pitchFamily="2" charset="0"/>
            </a:endParaRPr>
          </a:p>
          <a:p>
            <a:pPr>
              <a:buClr>
                <a:srgbClr val="E0003C"/>
              </a:buClr>
              <a:buFont typeface="Wingdings" panose="05000000000000000000" pitchFamily="2" charset="2"/>
              <a:buChar char="§"/>
            </a:pPr>
            <a:r>
              <a:rPr lang="de-DE" sz="1800" dirty="0" smtClean="0">
                <a:latin typeface="NDSFrutiger 45 Light" panose="02000403040000020004" pitchFamily="2" charset="0"/>
              </a:rPr>
              <a:t>Bei Wirtschaftsimmobilien geteiltes Bild:</a:t>
            </a:r>
          </a:p>
          <a:p>
            <a:pPr lvl="1">
              <a:buClr>
                <a:srgbClr val="E0003C"/>
              </a:buClr>
              <a:buFont typeface="Wingdings" panose="05000000000000000000" pitchFamily="2" charset="2"/>
              <a:buChar char="§"/>
            </a:pPr>
            <a:r>
              <a:rPr lang="de-DE" sz="1600" dirty="0" smtClean="0">
                <a:latin typeface="NDSFrutiger 45 Light" panose="02000403040000020004" pitchFamily="2" charset="0"/>
              </a:rPr>
              <a:t>Große Investitionen in bebaute Objekte</a:t>
            </a:r>
          </a:p>
          <a:p>
            <a:pPr lvl="1">
              <a:buClr>
                <a:srgbClr val="E0003C"/>
              </a:buClr>
              <a:buFont typeface="Wingdings" panose="05000000000000000000" pitchFamily="2" charset="2"/>
              <a:buChar char="§"/>
            </a:pPr>
            <a:r>
              <a:rPr lang="de-DE" sz="1600" dirty="0" smtClean="0">
                <a:latin typeface="NDSFrutiger 45 Light" panose="02000403040000020004" pitchFamily="2" charset="0"/>
              </a:rPr>
              <a:t>Teilweise zurückgehende Umsätze bei unbebautem Gewerbebauland</a:t>
            </a:r>
            <a:endParaRPr lang="de-DE" sz="1600" dirty="0">
              <a:latin typeface="NDSFrutiger 45 Light" panose="02000403040000020004" pitchFamily="2" charset="0"/>
            </a:endParaRPr>
          </a:p>
          <a:p>
            <a:pPr marL="457200" lvl="1" indent="0">
              <a:buClr>
                <a:srgbClr val="E0003C"/>
              </a:buClr>
              <a:buNone/>
            </a:pPr>
            <a:endParaRPr lang="de-DE" sz="1800" kern="0" dirty="0">
              <a:latin typeface="NDSFrutiger 45 Light" panose="02000403040000020004" pitchFamily="2" charset="0"/>
            </a:endParaRPr>
          </a:p>
        </p:txBody>
      </p:sp>
      <p:sp>
        <p:nvSpPr>
          <p:cNvPr id="6" name="Rechtwinkliges Dreieck 5"/>
          <p:cNvSpPr/>
          <p:nvPr/>
        </p:nvSpPr>
        <p:spPr bwMode="auto">
          <a:xfrm rot="5400000">
            <a:off x="363055" y="529023"/>
            <a:ext cx="720080" cy="720080"/>
          </a:xfrm>
          <a:prstGeom prst="rtTriangle">
            <a:avLst/>
          </a:prstGeom>
          <a:solidFill>
            <a:srgbClr val="E0003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635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rgbClr val="79CBEB"/>
              </a:solidFill>
              <a:effectLst/>
              <a:latin typeface="Arial" charset="0"/>
            </a:endParaRPr>
          </a:p>
        </p:txBody>
      </p:sp>
      <p:sp>
        <p:nvSpPr>
          <p:cNvPr id="7" name="Titel 2"/>
          <p:cNvSpPr txBox="1">
            <a:spLocks/>
          </p:cNvSpPr>
          <p:nvPr/>
        </p:nvSpPr>
        <p:spPr bwMode="auto">
          <a:xfrm>
            <a:off x="359530" y="539423"/>
            <a:ext cx="8784469" cy="790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Frutiger CE 55 Roman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DE" kern="0" dirty="0" smtClean="0">
                <a:latin typeface="NDSFrutiger 45 Light" panose="02000403040000020004" pitchFamily="2" charset="0"/>
              </a:rPr>
              <a:t>Fazit</a:t>
            </a:r>
          </a:p>
          <a:p>
            <a:r>
              <a:rPr lang="de-DE" sz="1800" b="0" kern="0" dirty="0" smtClean="0">
                <a:latin typeface="NDSFrutiger 45 Light" panose="02000403040000020004" pitchFamily="2" charset="0"/>
              </a:rPr>
              <a:t>Landesgrundstücksmarktdaten 2021</a:t>
            </a:r>
          </a:p>
        </p:txBody>
      </p:sp>
      <p:sp>
        <p:nvSpPr>
          <p:cNvPr id="10" name="Rechteck 9"/>
          <p:cNvSpPr/>
          <p:nvPr/>
        </p:nvSpPr>
        <p:spPr bwMode="auto">
          <a:xfrm>
            <a:off x="450735" y="601030"/>
            <a:ext cx="592873" cy="81859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8795"/>
                    </a14:imgEffect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18" y="665469"/>
            <a:ext cx="445645" cy="528464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45" y="1240952"/>
            <a:ext cx="465938" cy="11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46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58776" y="1565467"/>
            <a:ext cx="8421687" cy="574235"/>
          </a:xfrm>
        </p:spPr>
        <p:txBody>
          <a:bodyPr/>
          <a:lstStyle/>
          <a:p>
            <a:r>
              <a:rPr lang="de-DE" b="0" dirty="0" smtClean="0">
                <a:latin typeface="NDSFrutiger 45 Light" panose="02000403040000020004" pitchFamily="2" charset="0"/>
              </a:rPr>
              <a:t>Vielen Dank</a:t>
            </a:r>
            <a:br>
              <a:rPr lang="de-DE" b="0" dirty="0" smtClean="0">
                <a:latin typeface="NDSFrutiger 45 Light" panose="02000403040000020004" pitchFamily="2" charset="0"/>
              </a:rPr>
            </a:br>
            <a:r>
              <a:rPr lang="de-DE" b="0" dirty="0" smtClean="0">
                <a:latin typeface="NDSFrutiger 45 Light" panose="02000403040000020004" pitchFamily="2" charset="0"/>
              </a:rPr>
              <a:t>für Ihre Aufmerksamkeit!</a:t>
            </a:r>
            <a:endParaRPr lang="de-DE" b="0" dirty="0">
              <a:latin typeface="NDSFrutiger 45 Light" panose="02000403040000020004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033019" y="3483319"/>
            <a:ext cx="30779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4863" algn="l"/>
              </a:tabLs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ctr">
              <a:defRPr/>
            </a:pPr>
            <a:r>
              <a:rPr lang="de-DE" sz="1400" b="1" dirty="0" smtClean="0">
                <a:latin typeface="NDSFrutiger 45 Light" panose="02000403040000020004" pitchFamily="2" charset="0"/>
              </a:rPr>
              <a:t>Niedersächsisches Ministerium </a:t>
            </a:r>
          </a:p>
          <a:p>
            <a:pPr algn="ctr">
              <a:defRPr/>
            </a:pPr>
            <a:r>
              <a:rPr lang="de-DE" sz="1400" b="1" dirty="0" smtClean="0">
                <a:latin typeface="NDSFrutiger 45 Light" panose="02000403040000020004" pitchFamily="2" charset="0"/>
              </a:rPr>
              <a:t>für Inneres und Sport</a:t>
            </a:r>
          </a:p>
          <a:p>
            <a:pPr algn="ctr">
              <a:defRPr/>
            </a:pPr>
            <a:endParaRPr lang="de-DE" sz="400" b="1" dirty="0" smtClean="0">
              <a:latin typeface="NDSFrutiger 45 Light" panose="02000403040000020004" pitchFamily="2" charset="0"/>
            </a:endParaRPr>
          </a:p>
        </p:txBody>
      </p:sp>
      <p:pic>
        <p:nvPicPr>
          <p:cNvPr id="6" name="Picture 52" descr="NdsWappen_AL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437" y="2715766"/>
            <a:ext cx="517125" cy="572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158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80301_Präsentation_MI-Ref15 - 16-9">
  <a:themeElements>
    <a:clrScheme name="ALV_PräsentationLGLN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FFF99"/>
      </a:accent1>
      <a:accent2>
        <a:srgbClr val="FF9999"/>
      </a:accent2>
      <a:accent3>
        <a:srgbClr val="FFFFFF"/>
      </a:accent3>
      <a:accent4>
        <a:srgbClr val="000000"/>
      </a:accent4>
      <a:accent5>
        <a:srgbClr val="FFFFCA"/>
      </a:accent5>
      <a:accent6>
        <a:srgbClr val="E78A8A"/>
      </a:accent6>
      <a:hlink>
        <a:srgbClr val="99CCFF"/>
      </a:hlink>
      <a:folHlink>
        <a:srgbClr val="FF9900"/>
      </a:folHlink>
    </a:clrScheme>
    <a:fontScheme name="ALV_PräsentationLGL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LV_PräsentationLGL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FFF99"/>
        </a:accent1>
        <a:accent2>
          <a:srgbClr val="FF9999"/>
        </a:accent2>
        <a:accent3>
          <a:srgbClr val="FFFFFF"/>
        </a:accent3>
        <a:accent4>
          <a:srgbClr val="000000"/>
        </a:accent4>
        <a:accent5>
          <a:srgbClr val="FFFFCA"/>
        </a:accent5>
        <a:accent6>
          <a:srgbClr val="E78A8A"/>
        </a:accent6>
        <a:hlink>
          <a:srgbClr val="99CCFF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V_PräsentationLGLN 2">
        <a:dk1>
          <a:srgbClr val="969696"/>
        </a:dk1>
        <a:lt1>
          <a:srgbClr val="FFFFFF"/>
        </a:lt1>
        <a:dk2>
          <a:srgbClr val="0E3393"/>
        </a:dk2>
        <a:lt2>
          <a:srgbClr val="FFFFFF"/>
        </a:lt2>
        <a:accent1>
          <a:srgbClr val="FFFF99"/>
        </a:accent1>
        <a:accent2>
          <a:srgbClr val="FF9999"/>
        </a:accent2>
        <a:accent3>
          <a:srgbClr val="AAADC8"/>
        </a:accent3>
        <a:accent4>
          <a:srgbClr val="DADADA"/>
        </a:accent4>
        <a:accent5>
          <a:srgbClr val="FFFFCA"/>
        </a:accent5>
        <a:accent6>
          <a:srgbClr val="E78A8A"/>
        </a:accent6>
        <a:hlink>
          <a:srgbClr val="99CC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V_PräsentationLGLN 3">
        <a:dk1>
          <a:srgbClr val="000000"/>
        </a:dk1>
        <a:lt1>
          <a:srgbClr val="FF0066"/>
        </a:lt1>
        <a:dk2>
          <a:srgbClr val="000000"/>
        </a:dk2>
        <a:lt2>
          <a:srgbClr val="969696"/>
        </a:lt2>
        <a:accent1>
          <a:srgbClr val="FFFF99"/>
        </a:accent1>
        <a:accent2>
          <a:srgbClr val="FF9999"/>
        </a:accent2>
        <a:accent3>
          <a:srgbClr val="FFAAB8"/>
        </a:accent3>
        <a:accent4>
          <a:srgbClr val="000000"/>
        </a:accent4>
        <a:accent5>
          <a:srgbClr val="FFFFCA"/>
        </a:accent5>
        <a:accent6>
          <a:srgbClr val="E78A8A"/>
        </a:accent6>
        <a:hlink>
          <a:srgbClr val="99CCFF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V_PräsentationLGLN 4">
        <a:dk1>
          <a:srgbClr val="969696"/>
        </a:dk1>
        <a:lt1>
          <a:srgbClr val="FFFFFF"/>
        </a:lt1>
        <a:dk2>
          <a:srgbClr val="FF0066"/>
        </a:dk2>
        <a:lt2>
          <a:srgbClr val="FFFFFF"/>
        </a:lt2>
        <a:accent1>
          <a:srgbClr val="FFFF99"/>
        </a:accent1>
        <a:accent2>
          <a:srgbClr val="FF9999"/>
        </a:accent2>
        <a:accent3>
          <a:srgbClr val="FFAAB8"/>
        </a:accent3>
        <a:accent4>
          <a:srgbClr val="DADADA"/>
        </a:accent4>
        <a:accent5>
          <a:srgbClr val="FFFFCA"/>
        </a:accent5>
        <a:accent6>
          <a:srgbClr val="E78A8A"/>
        </a:accent6>
        <a:hlink>
          <a:srgbClr val="99CC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V_PräsentationLGLN 5">
        <a:dk1>
          <a:srgbClr val="000000"/>
        </a:dk1>
        <a:lt1>
          <a:srgbClr val="008C77"/>
        </a:lt1>
        <a:dk2>
          <a:srgbClr val="000000"/>
        </a:dk2>
        <a:lt2>
          <a:srgbClr val="969696"/>
        </a:lt2>
        <a:accent1>
          <a:srgbClr val="FFFF99"/>
        </a:accent1>
        <a:accent2>
          <a:srgbClr val="FF9999"/>
        </a:accent2>
        <a:accent3>
          <a:srgbClr val="AAC5BD"/>
        </a:accent3>
        <a:accent4>
          <a:srgbClr val="000000"/>
        </a:accent4>
        <a:accent5>
          <a:srgbClr val="FFFFCA"/>
        </a:accent5>
        <a:accent6>
          <a:srgbClr val="E78A8A"/>
        </a:accent6>
        <a:hlink>
          <a:srgbClr val="99CCFF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V_PräsentationLGLN 6">
        <a:dk1>
          <a:srgbClr val="969696"/>
        </a:dk1>
        <a:lt1>
          <a:srgbClr val="FFFFFF"/>
        </a:lt1>
        <a:dk2>
          <a:srgbClr val="008C77"/>
        </a:dk2>
        <a:lt2>
          <a:srgbClr val="FFFFFF"/>
        </a:lt2>
        <a:accent1>
          <a:srgbClr val="FFFF99"/>
        </a:accent1>
        <a:accent2>
          <a:srgbClr val="FF9999"/>
        </a:accent2>
        <a:accent3>
          <a:srgbClr val="AAC5BD"/>
        </a:accent3>
        <a:accent4>
          <a:srgbClr val="DADADA"/>
        </a:accent4>
        <a:accent5>
          <a:srgbClr val="FFFFCA"/>
        </a:accent5>
        <a:accent6>
          <a:srgbClr val="E78A8A"/>
        </a:accent6>
        <a:hlink>
          <a:srgbClr val="99CC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V_PräsentationLGL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878787"/>
        </a:accent6>
        <a:hlink>
          <a:srgbClr val="B2B2B2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V_PräsentationLGLN 8">
        <a:dk1>
          <a:srgbClr val="000000"/>
        </a:dk1>
        <a:lt1>
          <a:srgbClr val="FFFFCC"/>
        </a:lt1>
        <a:dk2>
          <a:srgbClr val="000000"/>
        </a:dk2>
        <a:lt2>
          <a:srgbClr val="969696"/>
        </a:lt2>
        <a:accent1>
          <a:srgbClr val="99FF33"/>
        </a:accent1>
        <a:accent2>
          <a:srgbClr val="FF3300"/>
        </a:accent2>
        <a:accent3>
          <a:srgbClr val="FFFFE2"/>
        </a:accent3>
        <a:accent4>
          <a:srgbClr val="000000"/>
        </a:accent4>
        <a:accent5>
          <a:srgbClr val="CAFFAD"/>
        </a:accent5>
        <a:accent6>
          <a:srgbClr val="E72D00"/>
        </a:accent6>
        <a:hlink>
          <a:srgbClr val="66CCFF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V_PräsentationLGLN 9">
        <a:dk1>
          <a:srgbClr val="969696"/>
        </a:dk1>
        <a:lt1>
          <a:srgbClr val="FFFFFF"/>
        </a:lt1>
        <a:dk2>
          <a:srgbClr val="000000"/>
        </a:dk2>
        <a:lt2>
          <a:srgbClr val="FFFFFF"/>
        </a:lt2>
        <a:accent1>
          <a:srgbClr val="00FF00"/>
        </a:accent1>
        <a:accent2>
          <a:srgbClr val="FF0000"/>
        </a:accent2>
        <a:accent3>
          <a:srgbClr val="AAAAAA"/>
        </a:accent3>
        <a:accent4>
          <a:srgbClr val="DADADA"/>
        </a:accent4>
        <a:accent5>
          <a:srgbClr val="AAFFAA"/>
        </a:accent5>
        <a:accent6>
          <a:srgbClr val="E70000"/>
        </a:accent6>
        <a:hlink>
          <a:srgbClr val="33CC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20180301_Präsentation_MI-Ref15 - 16-9</Template>
  <TotalTime>0</TotalTime>
  <Words>847</Words>
  <Application>Microsoft Office PowerPoint</Application>
  <PresentationFormat>Bildschirmpräsentation (16:9)</PresentationFormat>
  <Paragraphs>190</Paragraphs>
  <Slides>17</Slides>
  <Notes>16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7" baseType="lpstr">
      <vt:lpstr>Arial</vt:lpstr>
      <vt:lpstr>Frutiger CE 55 Roman</vt:lpstr>
      <vt:lpstr>NDSFrutiger 45 Light</vt:lpstr>
      <vt:lpstr>Calibri</vt:lpstr>
      <vt:lpstr>NDSFrutiger 55 Roman</vt:lpstr>
      <vt:lpstr>Wingdings</vt:lpstr>
      <vt:lpstr>MS PGothic</vt:lpstr>
      <vt:lpstr>Trebuchet MS</vt:lpstr>
      <vt:lpstr>Symbol</vt:lpstr>
      <vt:lpstr>20180301_Präsentation_MI-Ref15 - 16-9</vt:lpstr>
      <vt:lpstr>Landesgrundstücksmarktdaten 2021  Presseinformation zum Landesgrundstücksmarkt Niedersachsen  Oberer Gutachterausschuss für Grundstückswerte in Niedersachsen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Vielen Dank für Ihre Aufmerksamkeit!</vt:lpstr>
    </vt:vector>
  </TitlesOfParts>
  <Company>Niedersachsen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Forschungsprojekt „Weiterentwicklung der AKS“</dc:title>
  <dc:creator>Sebastian Zaddach</dc:creator>
  <cp:lastModifiedBy>Zaddach, Sebastian (MI)</cp:lastModifiedBy>
  <cp:revision>706</cp:revision>
  <cp:lastPrinted>2020-02-04T08:41:44Z</cp:lastPrinted>
  <dcterms:created xsi:type="dcterms:W3CDTF">2018-08-21T05:29:58Z</dcterms:created>
  <dcterms:modified xsi:type="dcterms:W3CDTF">2021-02-18T11:45:25Z</dcterms:modified>
</cp:coreProperties>
</file>